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slideLayouts/slideLayout18.xml" ContentType="application/vnd.openxmlformats-officedocument.presentationml.slideLayout+xml"/>
  <Override PartName="/ppt/theme/theme6.xml" ContentType="application/vnd.openxmlformats-officedocument.theme+xml"/>
  <Override PartName="/ppt/slideLayouts/slideLayout19.xml" ContentType="application/vnd.openxmlformats-officedocument.presentationml.slideLayout+xml"/>
  <Override PartName="/ppt/theme/theme7.xml" ContentType="application/vnd.openxmlformats-officedocument.theme+xml"/>
  <Override PartName="/ppt/slideLayouts/slideLayout20.xml" ContentType="application/vnd.openxmlformats-officedocument.presentationml.slideLayout+xml"/>
  <Override PartName="/ppt/theme/theme8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1" r:id="rId2"/>
    <p:sldMasterId id="2147483663" r:id="rId3"/>
    <p:sldMasterId id="2147483667" r:id="rId4"/>
    <p:sldMasterId id="2147483679" r:id="rId5"/>
    <p:sldMasterId id="2147483689" r:id="rId6"/>
    <p:sldMasterId id="2147483701" r:id="rId7"/>
    <p:sldMasterId id="2147483703" r:id="rId8"/>
    <p:sldMasterId id="2147483726" r:id="rId9"/>
  </p:sldMasterIdLst>
  <p:notesMasterIdLst>
    <p:notesMasterId r:id="rId24"/>
  </p:notesMasterIdLst>
  <p:sldIdLst>
    <p:sldId id="257" r:id="rId10"/>
    <p:sldId id="260" r:id="rId11"/>
    <p:sldId id="258" r:id="rId12"/>
    <p:sldId id="297" r:id="rId13"/>
    <p:sldId id="303" r:id="rId14"/>
    <p:sldId id="259" r:id="rId15"/>
    <p:sldId id="290" r:id="rId16"/>
    <p:sldId id="267" r:id="rId17"/>
    <p:sldId id="261" r:id="rId18"/>
    <p:sldId id="278" r:id="rId19"/>
    <p:sldId id="279" r:id="rId20"/>
    <p:sldId id="272" r:id="rId21"/>
    <p:sldId id="300" r:id="rId22"/>
    <p:sldId id="304" r:id="rId23"/>
  </p:sldIdLst>
  <p:sldSz cx="9144000" cy="6858000" type="screen4x3"/>
  <p:notesSz cx="6788150" cy="99234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4CBDD4"/>
    <a:srgbClr val="2C9FB6"/>
    <a:srgbClr val="336600"/>
    <a:srgbClr val="669900"/>
    <a:srgbClr val="66BD25"/>
    <a:srgbClr val="000000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4" autoAdjust="0"/>
    <p:restoredTop sz="54667" autoAdjust="0"/>
  </p:normalViewPr>
  <p:slideViewPr>
    <p:cSldViewPr>
      <p:cViewPr varScale="1">
        <p:scale>
          <a:sx n="52" d="100"/>
          <a:sy n="52" d="100"/>
        </p:scale>
        <p:origin x="202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48192B-B21E-4552-AFED-DCFBBCF09E7C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629FEC36-D109-4229-B079-58D02132868A}">
      <dgm:prSet phldrT="[Text]" custT="1"/>
      <dgm:spPr>
        <a:solidFill>
          <a:srgbClr val="4CBDD4"/>
        </a:solidFill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sz="3600" dirty="0" smtClean="0"/>
            <a:t>Who</a:t>
          </a:r>
          <a:endParaRPr lang="en-GB" sz="2500" dirty="0"/>
        </a:p>
      </dgm:t>
    </dgm:pt>
    <dgm:pt modelId="{A9BA10D8-CB51-42CE-A92D-AF2A0A2FBBF7}" type="parTrans" cxnId="{2E76ED92-1F87-455D-B720-D64E2C94962A}">
      <dgm:prSet/>
      <dgm:spPr/>
      <dgm:t>
        <a:bodyPr/>
        <a:lstStyle/>
        <a:p>
          <a:endParaRPr lang="en-GB"/>
        </a:p>
      </dgm:t>
    </dgm:pt>
    <dgm:pt modelId="{4290AE4F-784D-44E6-B979-0F1322F7C660}" type="sibTrans" cxnId="{2E76ED92-1F87-455D-B720-D64E2C94962A}">
      <dgm:prSet/>
      <dgm:spPr/>
      <dgm:t>
        <a:bodyPr/>
        <a:lstStyle/>
        <a:p>
          <a:endParaRPr lang="en-GB"/>
        </a:p>
      </dgm:t>
    </dgm:pt>
    <dgm:pt modelId="{6891A746-AC39-47C4-9DD3-B1616CFEC309}">
      <dgm:prSet phldrT="[Text]" custT="1"/>
      <dgm:spPr>
        <a:solidFill>
          <a:srgbClr val="4CBDD4"/>
        </a:solidFill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sz="3600" dirty="0" smtClean="0"/>
            <a:t>What</a:t>
          </a:r>
          <a:endParaRPr lang="en-GB" sz="4000" dirty="0" smtClean="0"/>
        </a:p>
        <a:p>
          <a:endParaRPr lang="en-GB" sz="2500" dirty="0"/>
        </a:p>
      </dgm:t>
    </dgm:pt>
    <dgm:pt modelId="{B80AD5ED-B6C7-4C3A-B8C1-71935E63EC02}" type="parTrans" cxnId="{06CBCE9D-B1C5-43CF-B61D-59FB7C9A8911}">
      <dgm:prSet/>
      <dgm:spPr/>
      <dgm:t>
        <a:bodyPr/>
        <a:lstStyle/>
        <a:p>
          <a:endParaRPr lang="en-GB"/>
        </a:p>
      </dgm:t>
    </dgm:pt>
    <dgm:pt modelId="{6BB64D42-D3F7-41A8-A63D-8722A4D4B344}" type="sibTrans" cxnId="{06CBCE9D-B1C5-43CF-B61D-59FB7C9A8911}">
      <dgm:prSet/>
      <dgm:spPr/>
      <dgm:t>
        <a:bodyPr/>
        <a:lstStyle/>
        <a:p>
          <a:endParaRPr lang="en-GB"/>
        </a:p>
      </dgm:t>
    </dgm:pt>
    <dgm:pt modelId="{661CC0E5-B541-4F1B-B186-801B1F3BCCDE}">
      <dgm:prSet phldrT="[Text]" custT="1"/>
      <dgm:spPr>
        <a:solidFill>
          <a:srgbClr val="4CBDD4"/>
        </a:solidFill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sz="3600" dirty="0" smtClean="0"/>
            <a:t>How</a:t>
          </a:r>
          <a:endParaRPr lang="en-GB" sz="3600" dirty="0"/>
        </a:p>
      </dgm:t>
    </dgm:pt>
    <dgm:pt modelId="{2A2E85FD-B81B-42CA-972C-4E9904F3AD9A}" type="parTrans" cxnId="{00D776F4-67B0-4E87-BBA0-8A170E0C2218}">
      <dgm:prSet/>
      <dgm:spPr/>
      <dgm:t>
        <a:bodyPr/>
        <a:lstStyle/>
        <a:p>
          <a:endParaRPr lang="en-GB"/>
        </a:p>
      </dgm:t>
    </dgm:pt>
    <dgm:pt modelId="{28922C7B-379A-4F1E-8720-021360D78770}" type="sibTrans" cxnId="{00D776F4-67B0-4E87-BBA0-8A170E0C2218}">
      <dgm:prSet/>
      <dgm:spPr/>
      <dgm:t>
        <a:bodyPr/>
        <a:lstStyle/>
        <a:p>
          <a:endParaRPr lang="en-GB"/>
        </a:p>
      </dgm:t>
    </dgm:pt>
    <dgm:pt modelId="{532F1017-8C50-4320-A90E-E96AE157E371}" type="pres">
      <dgm:prSet presAssocID="{0C48192B-B21E-4552-AFED-DCFBBCF09E7C}" presName="compositeShape" presStyleCnt="0">
        <dgm:presLayoutVars>
          <dgm:chMax val="7"/>
          <dgm:dir/>
          <dgm:resizeHandles val="exact"/>
        </dgm:presLayoutVars>
      </dgm:prSet>
      <dgm:spPr/>
    </dgm:pt>
    <dgm:pt modelId="{D59522D1-9447-4B9A-A042-A63E83858C16}" type="pres">
      <dgm:prSet presAssocID="{0C48192B-B21E-4552-AFED-DCFBBCF09E7C}" presName="wedge1" presStyleLbl="node1" presStyleIdx="0" presStyleCnt="3"/>
      <dgm:spPr/>
      <dgm:t>
        <a:bodyPr/>
        <a:lstStyle/>
        <a:p>
          <a:endParaRPr lang="en-GB"/>
        </a:p>
      </dgm:t>
    </dgm:pt>
    <dgm:pt modelId="{E8788FCA-B17F-4A94-9073-88885BA89F61}" type="pres">
      <dgm:prSet presAssocID="{0C48192B-B21E-4552-AFED-DCFBBCF09E7C}" presName="dummy1a" presStyleCnt="0"/>
      <dgm:spPr/>
    </dgm:pt>
    <dgm:pt modelId="{0EE1C69D-91D6-49F5-98EA-8DE313CC5D58}" type="pres">
      <dgm:prSet presAssocID="{0C48192B-B21E-4552-AFED-DCFBBCF09E7C}" presName="dummy1b" presStyleCnt="0"/>
      <dgm:spPr/>
    </dgm:pt>
    <dgm:pt modelId="{3F27B2AC-B89F-4A2A-9534-FCAF0D0B72D8}" type="pres">
      <dgm:prSet presAssocID="{0C48192B-B21E-4552-AFED-DCFBBCF09E7C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4E2373B-F023-41E6-B098-4E4DA6AF14F4}" type="pres">
      <dgm:prSet presAssocID="{0C48192B-B21E-4552-AFED-DCFBBCF09E7C}" presName="wedge2" presStyleLbl="node1" presStyleIdx="1" presStyleCnt="3"/>
      <dgm:spPr/>
      <dgm:t>
        <a:bodyPr/>
        <a:lstStyle/>
        <a:p>
          <a:endParaRPr lang="en-GB"/>
        </a:p>
      </dgm:t>
    </dgm:pt>
    <dgm:pt modelId="{3712B999-D05C-41E1-96D6-C04E8C3EEBA9}" type="pres">
      <dgm:prSet presAssocID="{0C48192B-B21E-4552-AFED-DCFBBCF09E7C}" presName="dummy2a" presStyleCnt="0"/>
      <dgm:spPr/>
    </dgm:pt>
    <dgm:pt modelId="{2FC315E9-D2BF-4DA2-9D78-788D31492297}" type="pres">
      <dgm:prSet presAssocID="{0C48192B-B21E-4552-AFED-DCFBBCF09E7C}" presName="dummy2b" presStyleCnt="0"/>
      <dgm:spPr/>
    </dgm:pt>
    <dgm:pt modelId="{102199C4-0067-4850-86E7-F7CD825AFA5C}" type="pres">
      <dgm:prSet presAssocID="{0C48192B-B21E-4552-AFED-DCFBBCF09E7C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9FAD7DD-7DDA-4EE5-BA75-49F4290241A4}" type="pres">
      <dgm:prSet presAssocID="{0C48192B-B21E-4552-AFED-DCFBBCF09E7C}" presName="wedge3" presStyleLbl="node1" presStyleIdx="2" presStyleCnt="3"/>
      <dgm:spPr/>
      <dgm:t>
        <a:bodyPr/>
        <a:lstStyle/>
        <a:p>
          <a:endParaRPr lang="en-GB"/>
        </a:p>
      </dgm:t>
    </dgm:pt>
    <dgm:pt modelId="{06CAE1C8-0EEC-40DD-A23B-A2532DC824F1}" type="pres">
      <dgm:prSet presAssocID="{0C48192B-B21E-4552-AFED-DCFBBCF09E7C}" presName="dummy3a" presStyleCnt="0"/>
      <dgm:spPr/>
    </dgm:pt>
    <dgm:pt modelId="{25ACFC22-EC9B-4606-997B-4D0561C2C41D}" type="pres">
      <dgm:prSet presAssocID="{0C48192B-B21E-4552-AFED-DCFBBCF09E7C}" presName="dummy3b" presStyleCnt="0"/>
      <dgm:spPr/>
    </dgm:pt>
    <dgm:pt modelId="{07CA8EC3-9CAC-45AB-8238-A5E444874F79}" type="pres">
      <dgm:prSet presAssocID="{0C48192B-B21E-4552-AFED-DCFBBCF09E7C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2E804ED-0A02-4A46-B2D9-2AF32DD3F05F}" type="pres">
      <dgm:prSet presAssocID="{4290AE4F-784D-44E6-B979-0F1322F7C660}" presName="arrowWedge1" presStyleLbl="fgSibTrans2D1" presStyleIdx="0" presStyleCnt="3"/>
      <dgm:spPr>
        <a:solidFill>
          <a:srgbClr val="2C9FB6"/>
        </a:solidFill>
        <a:ln>
          <a:solidFill>
            <a:srgbClr val="669900"/>
          </a:solidFill>
        </a:ln>
        <a:scene3d>
          <a:camera prst="orthographicFront"/>
          <a:lightRig rig="threePt" dir="t"/>
        </a:scene3d>
        <a:sp3d>
          <a:bevelT/>
        </a:sp3d>
      </dgm:spPr>
    </dgm:pt>
    <dgm:pt modelId="{8098EA6B-7C3B-400A-AB6C-4F75127AAE7D}" type="pres">
      <dgm:prSet presAssocID="{6BB64D42-D3F7-41A8-A63D-8722A4D4B344}" presName="arrowWedge2" presStyleLbl="fgSibTrans2D1" presStyleIdx="1" presStyleCnt="3"/>
      <dgm:spPr>
        <a:solidFill>
          <a:srgbClr val="2C9FB6"/>
        </a:solidFill>
        <a:scene3d>
          <a:camera prst="orthographicFront"/>
          <a:lightRig rig="threePt" dir="t"/>
        </a:scene3d>
        <a:sp3d>
          <a:bevelT/>
        </a:sp3d>
      </dgm:spPr>
    </dgm:pt>
    <dgm:pt modelId="{CEA2AA61-862E-4972-B6CF-B4604E36386B}" type="pres">
      <dgm:prSet presAssocID="{28922C7B-379A-4F1E-8720-021360D78770}" presName="arrowWedge3" presStyleLbl="fgSibTrans2D1" presStyleIdx="2" presStyleCnt="3"/>
      <dgm:spPr>
        <a:solidFill>
          <a:srgbClr val="2C9FB6"/>
        </a:solidFill>
        <a:scene3d>
          <a:camera prst="orthographicFront"/>
          <a:lightRig rig="threePt" dir="t"/>
        </a:scene3d>
        <a:sp3d>
          <a:bevelT/>
        </a:sp3d>
      </dgm:spPr>
    </dgm:pt>
  </dgm:ptLst>
  <dgm:cxnLst>
    <dgm:cxn modelId="{03ECD669-0E01-4788-8232-252CF56F7594}" type="presOf" srcId="{661CC0E5-B541-4F1B-B186-801B1F3BCCDE}" destId="{49FAD7DD-7DDA-4EE5-BA75-49F4290241A4}" srcOrd="0" destOrd="0" presId="urn:microsoft.com/office/officeart/2005/8/layout/cycle8"/>
    <dgm:cxn modelId="{2E76ED92-1F87-455D-B720-D64E2C94962A}" srcId="{0C48192B-B21E-4552-AFED-DCFBBCF09E7C}" destId="{629FEC36-D109-4229-B079-58D02132868A}" srcOrd="0" destOrd="0" parTransId="{A9BA10D8-CB51-42CE-A92D-AF2A0A2FBBF7}" sibTransId="{4290AE4F-784D-44E6-B979-0F1322F7C660}"/>
    <dgm:cxn modelId="{00D776F4-67B0-4E87-BBA0-8A170E0C2218}" srcId="{0C48192B-B21E-4552-AFED-DCFBBCF09E7C}" destId="{661CC0E5-B541-4F1B-B186-801B1F3BCCDE}" srcOrd="2" destOrd="0" parTransId="{2A2E85FD-B81B-42CA-972C-4E9904F3AD9A}" sibTransId="{28922C7B-379A-4F1E-8720-021360D78770}"/>
    <dgm:cxn modelId="{8942CBDF-DA89-4F60-A37D-518E0398E869}" type="presOf" srcId="{6891A746-AC39-47C4-9DD3-B1616CFEC309}" destId="{B4E2373B-F023-41E6-B098-4E4DA6AF14F4}" srcOrd="0" destOrd="0" presId="urn:microsoft.com/office/officeart/2005/8/layout/cycle8"/>
    <dgm:cxn modelId="{C6E0736E-3F81-4C6C-A5D8-126746162095}" type="presOf" srcId="{6891A746-AC39-47C4-9DD3-B1616CFEC309}" destId="{102199C4-0067-4850-86E7-F7CD825AFA5C}" srcOrd="1" destOrd="0" presId="urn:microsoft.com/office/officeart/2005/8/layout/cycle8"/>
    <dgm:cxn modelId="{E3DF4D3A-4F3A-4304-93C6-63ECE9F49F9E}" type="presOf" srcId="{629FEC36-D109-4229-B079-58D02132868A}" destId="{3F27B2AC-B89F-4A2A-9534-FCAF0D0B72D8}" srcOrd="1" destOrd="0" presId="urn:microsoft.com/office/officeart/2005/8/layout/cycle8"/>
    <dgm:cxn modelId="{D58AACF9-BAE5-4BC1-B498-EE7E205A53CF}" type="presOf" srcId="{0C48192B-B21E-4552-AFED-DCFBBCF09E7C}" destId="{532F1017-8C50-4320-A90E-E96AE157E371}" srcOrd="0" destOrd="0" presId="urn:microsoft.com/office/officeart/2005/8/layout/cycle8"/>
    <dgm:cxn modelId="{06CBCE9D-B1C5-43CF-B61D-59FB7C9A8911}" srcId="{0C48192B-B21E-4552-AFED-DCFBBCF09E7C}" destId="{6891A746-AC39-47C4-9DD3-B1616CFEC309}" srcOrd="1" destOrd="0" parTransId="{B80AD5ED-B6C7-4C3A-B8C1-71935E63EC02}" sibTransId="{6BB64D42-D3F7-41A8-A63D-8722A4D4B344}"/>
    <dgm:cxn modelId="{B7E3A66E-3B0C-4543-AF04-63164987AE38}" type="presOf" srcId="{629FEC36-D109-4229-B079-58D02132868A}" destId="{D59522D1-9447-4B9A-A042-A63E83858C16}" srcOrd="0" destOrd="0" presId="urn:microsoft.com/office/officeart/2005/8/layout/cycle8"/>
    <dgm:cxn modelId="{F22C9C26-E05F-473E-93CA-B5D6408B9BF1}" type="presOf" srcId="{661CC0E5-B541-4F1B-B186-801B1F3BCCDE}" destId="{07CA8EC3-9CAC-45AB-8238-A5E444874F79}" srcOrd="1" destOrd="0" presId="urn:microsoft.com/office/officeart/2005/8/layout/cycle8"/>
    <dgm:cxn modelId="{1F7CCC73-D313-43E9-AFB4-7EB43F13DF6B}" type="presParOf" srcId="{532F1017-8C50-4320-A90E-E96AE157E371}" destId="{D59522D1-9447-4B9A-A042-A63E83858C16}" srcOrd="0" destOrd="0" presId="urn:microsoft.com/office/officeart/2005/8/layout/cycle8"/>
    <dgm:cxn modelId="{DC090F84-DB41-48EC-B8E8-1D605C4A0BF1}" type="presParOf" srcId="{532F1017-8C50-4320-A90E-E96AE157E371}" destId="{E8788FCA-B17F-4A94-9073-88885BA89F61}" srcOrd="1" destOrd="0" presId="urn:microsoft.com/office/officeart/2005/8/layout/cycle8"/>
    <dgm:cxn modelId="{26E5A326-5532-46A1-AB08-BABB56B83FF4}" type="presParOf" srcId="{532F1017-8C50-4320-A90E-E96AE157E371}" destId="{0EE1C69D-91D6-49F5-98EA-8DE313CC5D58}" srcOrd="2" destOrd="0" presId="urn:microsoft.com/office/officeart/2005/8/layout/cycle8"/>
    <dgm:cxn modelId="{99AF7DCD-EC8D-4B31-9B21-39E898E0891E}" type="presParOf" srcId="{532F1017-8C50-4320-A90E-E96AE157E371}" destId="{3F27B2AC-B89F-4A2A-9534-FCAF0D0B72D8}" srcOrd="3" destOrd="0" presId="urn:microsoft.com/office/officeart/2005/8/layout/cycle8"/>
    <dgm:cxn modelId="{7FE0A559-D280-4806-B73A-BFC88313E1C0}" type="presParOf" srcId="{532F1017-8C50-4320-A90E-E96AE157E371}" destId="{B4E2373B-F023-41E6-B098-4E4DA6AF14F4}" srcOrd="4" destOrd="0" presId="urn:microsoft.com/office/officeart/2005/8/layout/cycle8"/>
    <dgm:cxn modelId="{710E029F-9BA5-448F-AC30-3A20C64041D3}" type="presParOf" srcId="{532F1017-8C50-4320-A90E-E96AE157E371}" destId="{3712B999-D05C-41E1-96D6-C04E8C3EEBA9}" srcOrd="5" destOrd="0" presId="urn:microsoft.com/office/officeart/2005/8/layout/cycle8"/>
    <dgm:cxn modelId="{8CBFC7A4-A898-48E9-BB18-F810F6759682}" type="presParOf" srcId="{532F1017-8C50-4320-A90E-E96AE157E371}" destId="{2FC315E9-D2BF-4DA2-9D78-788D31492297}" srcOrd="6" destOrd="0" presId="urn:microsoft.com/office/officeart/2005/8/layout/cycle8"/>
    <dgm:cxn modelId="{7DD554C7-C864-4C95-8E9B-BDD8FC983E77}" type="presParOf" srcId="{532F1017-8C50-4320-A90E-E96AE157E371}" destId="{102199C4-0067-4850-86E7-F7CD825AFA5C}" srcOrd="7" destOrd="0" presId="urn:microsoft.com/office/officeart/2005/8/layout/cycle8"/>
    <dgm:cxn modelId="{B288D890-7C20-4C93-82B3-338FE096C38E}" type="presParOf" srcId="{532F1017-8C50-4320-A90E-E96AE157E371}" destId="{49FAD7DD-7DDA-4EE5-BA75-49F4290241A4}" srcOrd="8" destOrd="0" presId="urn:microsoft.com/office/officeart/2005/8/layout/cycle8"/>
    <dgm:cxn modelId="{6E149321-ACE2-43DC-BEDC-23D0A6094CBB}" type="presParOf" srcId="{532F1017-8C50-4320-A90E-E96AE157E371}" destId="{06CAE1C8-0EEC-40DD-A23B-A2532DC824F1}" srcOrd="9" destOrd="0" presId="urn:microsoft.com/office/officeart/2005/8/layout/cycle8"/>
    <dgm:cxn modelId="{F55965D8-8617-4376-BC8B-EF8E14E07110}" type="presParOf" srcId="{532F1017-8C50-4320-A90E-E96AE157E371}" destId="{25ACFC22-EC9B-4606-997B-4D0561C2C41D}" srcOrd="10" destOrd="0" presId="urn:microsoft.com/office/officeart/2005/8/layout/cycle8"/>
    <dgm:cxn modelId="{BAA1678D-CE5D-4F8C-9F0C-F8817BB8EAB8}" type="presParOf" srcId="{532F1017-8C50-4320-A90E-E96AE157E371}" destId="{07CA8EC3-9CAC-45AB-8238-A5E444874F79}" srcOrd="11" destOrd="0" presId="urn:microsoft.com/office/officeart/2005/8/layout/cycle8"/>
    <dgm:cxn modelId="{629252CB-A921-4073-9663-018CDEABA56E}" type="presParOf" srcId="{532F1017-8C50-4320-A90E-E96AE157E371}" destId="{42E804ED-0A02-4A46-B2D9-2AF32DD3F05F}" srcOrd="12" destOrd="0" presId="urn:microsoft.com/office/officeart/2005/8/layout/cycle8"/>
    <dgm:cxn modelId="{927C5304-20EC-47F3-A366-8D0E6CF2A0B5}" type="presParOf" srcId="{532F1017-8C50-4320-A90E-E96AE157E371}" destId="{8098EA6B-7C3B-400A-AB6C-4F75127AAE7D}" srcOrd="13" destOrd="0" presId="urn:microsoft.com/office/officeart/2005/8/layout/cycle8"/>
    <dgm:cxn modelId="{92B87C07-4813-43BF-8325-546DD1B37F3E}" type="presParOf" srcId="{532F1017-8C50-4320-A90E-E96AE157E371}" destId="{CEA2AA61-862E-4972-B6CF-B4604E36386B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9522D1-9447-4B9A-A042-A63E83858C16}">
      <dsp:nvSpPr>
        <dsp:cNvPr id="0" name=""/>
        <dsp:cNvSpPr/>
      </dsp:nvSpPr>
      <dsp:spPr>
        <a:xfrm>
          <a:off x="388476" y="675441"/>
          <a:ext cx="3353752" cy="3353752"/>
        </a:xfrm>
        <a:prstGeom prst="pie">
          <a:avLst>
            <a:gd name="adj1" fmla="val 16200000"/>
            <a:gd name="adj2" fmla="val 1800000"/>
          </a:avLst>
        </a:prstGeom>
        <a:solidFill>
          <a:srgbClr val="4CBD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kern="1200" dirty="0" smtClean="0"/>
            <a:t>Who</a:t>
          </a:r>
          <a:endParaRPr lang="en-GB" sz="2500" kern="1200" dirty="0"/>
        </a:p>
      </dsp:txBody>
      <dsp:txXfrm>
        <a:off x="2155983" y="1386117"/>
        <a:ext cx="1197768" cy="998140"/>
      </dsp:txXfrm>
    </dsp:sp>
    <dsp:sp modelId="{B4E2373B-F023-41E6-B098-4E4DA6AF14F4}">
      <dsp:nvSpPr>
        <dsp:cNvPr id="0" name=""/>
        <dsp:cNvSpPr/>
      </dsp:nvSpPr>
      <dsp:spPr>
        <a:xfrm>
          <a:off x="319404" y="795218"/>
          <a:ext cx="3353752" cy="3353752"/>
        </a:xfrm>
        <a:prstGeom prst="pie">
          <a:avLst>
            <a:gd name="adj1" fmla="val 1800000"/>
            <a:gd name="adj2" fmla="val 9000000"/>
          </a:avLst>
        </a:prstGeom>
        <a:solidFill>
          <a:srgbClr val="4CBD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kern="1200" dirty="0" smtClean="0"/>
            <a:t>What</a:t>
          </a:r>
          <a:endParaRPr lang="en-GB" sz="4000" kern="1200" dirty="0" smtClean="0"/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500" kern="1200" dirty="0"/>
        </a:p>
      </dsp:txBody>
      <dsp:txXfrm>
        <a:off x="1117917" y="2971164"/>
        <a:ext cx="1796652" cy="878363"/>
      </dsp:txXfrm>
    </dsp:sp>
    <dsp:sp modelId="{49FAD7DD-7DDA-4EE5-BA75-49F4290241A4}">
      <dsp:nvSpPr>
        <dsp:cNvPr id="0" name=""/>
        <dsp:cNvSpPr/>
      </dsp:nvSpPr>
      <dsp:spPr>
        <a:xfrm>
          <a:off x="250333" y="675441"/>
          <a:ext cx="3353752" cy="3353752"/>
        </a:xfrm>
        <a:prstGeom prst="pie">
          <a:avLst>
            <a:gd name="adj1" fmla="val 9000000"/>
            <a:gd name="adj2" fmla="val 16200000"/>
          </a:avLst>
        </a:prstGeom>
        <a:solidFill>
          <a:srgbClr val="4CBD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kern="1200" dirty="0" smtClean="0"/>
            <a:t>How</a:t>
          </a:r>
          <a:endParaRPr lang="en-GB" sz="3600" kern="1200" dirty="0"/>
        </a:p>
      </dsp:txBody>
      <dsp:txXfrm>
        <a:off x="638809" y="1386117"/>
        <a:ext cx="1197768" cy="998140"/>
      </dsp:txXfrm>
    </dsp:sp>
    <dsp:sp modelId="{42E804ED-0A02-4A46-B2D9-2AF32DD3F05F}">
      <dsp:nvSpPr>
        <dsp:cNvPr id="0" name=""/>
        <dsp:cNvSpPr/>
      </dsp:nvSpPr>
      <dsp:spPr>
        <a:xfrm>
          <a:off x="181139" y="467828"/>
          <a:ext cx="3768978" cy="3768978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rgbClr val="2C9FB6"/>
        </a:solidFill>
        <a:ln>
          <a:solidFill>
            <a:srgbClr val="669900"/>
          </a:solidFill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98EA6B-7C3B-400A-AB6C-4F75127AAE7D}">
      <dsp:nvSpPr>
        <dsp:cNvPr id="0" name=""/>
        <dsp:cNvSpPr/>
      </dsp:nvSpPr>
      <dsp:spPr>
        <a:xfrm>
          <a:off x="111791" y="587393"/>
          <a:ext cx="3768978" cy="3768978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rgbClr val="2C9FB6"/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A2AA61-862E-4972-B6CF-B4604E36386B}">
      <dsp:nvSpPr>
        <dsp:cNvPr id="0" name=""/>
        <dsp:cNvSpPr/>
      </dsp:nvSpPr>
      <dsp:spPr>
        <a:xfrm>
          <a:off x="42443" y="467828"/>
          <a:ext cx="3768978" cy="3768978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rgbClr val="2C9FB6"/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1532" cy="4961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5047" y="0"/>
            <a:ext cx="2941532" cy="4961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07B543-CE46-4A1B-99D6-F44632D992A6}" type="datetimeFigureOut">
              <a:rPr lang="en-US" smtClean="0"/>
              <a:pPr/>
              <a:t>1/3/2014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8815" y="4713645"/>
            <a:ext cx="5430520" cy="44655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5568"/>
            <a:ext cx="2941532" cy="4961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5047" y="9425568"/>
            <a:ext cx="2941532" cy="4961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BA6486-0C6B-4783-9494-E412C10A7922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29488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6A3078-468A-47FF-8525-CBDF39C0077A}" type="slidenum">
              <a:rPr lang="en-GB"/>
              <a:pPr/>
              <a:t>1</a:t>
            </a:fld>
            <a:endParaRPr lang="en-GB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600" dirty="0" smtClean="0"/>
              <a:t>Welcome</a:t>
            </a:r>
            <a:r>
              <a:rPr lang="en-US" sz="1600" baseline="0" dirty="0" smtClean="0"/>
              <a:t> to the Forton Group – we specialize in leadership development – </a:t>
            </a:r>
            <a:r>
              <a:rPr lang="en-US" sz="1600" baseline="0" smtClean="0"/>
              <a:t>my name is Bob and I’m the CEO</a:t>
            </a:r>
            <a:endParaRPr lang="en-US" sz="1600" baseline="0" dirty="0" smtClean="0"/>
          </a:p>
          <a:p>
            <a:endParaRPr lang="en-US" sz="1600" baseline="0" dirty="0" smtClean="0"/>
          </a:p>
          <a:p>
            <a:r>
              <a:rPr lang="en-US" sz="1600" baseline="0" dirty="0" smtClean="0"/>
              <a:t>Great leadership is known to be the most important factor in being a high performing </a:t>
            </a:r>
            <a:r>
              <a:rPr lang="en-US" sz="1600" baseline="0" dirty="0" err="1" smtClean="0"/>
              <a:t>organisation</a:t>
            </a:r>
            <a:endParaRPr lang="en-US" sz="1600" baseline="0" dirty="0" smtClean="0"/>
          </a:p>
          <a:p>
            <a:endParaRPr lang="en-US" sz="1600" baseline="0" dirty="0" smtClean="0"/>
          </a:p>
          <a:p>
            <a:r>
              <a:rPr lang="en-US" sz="1600" baseline="0" dirty="0" smtClean="0"/>
              <a:t>Leadership coaching builds this.</a:t>
            </a:r>
          </a:p>
          <a:p>
            <a:endParaRPr lang="en-US" sz="1600" baseline="0" dirty="0" smtClean="0"/>
          </a:p>
          <a:p>
            <a:r>
              <a:rPr lang="en-US" sz="1600" baseline="0" dirty="0" smtClean="0"/>
              <a:t>What we also know is that great leaders lead in a coach-like way – and our model supports them to achieve this</a:t>
            </a:r>
          </a:p>
          <a:p>
            <a:endParaRPr lang="en-US" sz="1600" baseline="0" dirty="0" smtClean="0"/>
          </a:p>
          <a:p>
            <a:r>
              <a:rPr lang="en-US" sz="1600" baseline="0" dirty="0" smtClean="0"/>
              <a:t>Successful Executive and Leadership coaching is a specialist set of skills</a:t>
            </a:r>
          </a:p>
          <a:p>
            <a:endParaRPr lang="en-US" sz="1600" baseline="0" dirty="0" smtClean="0"/>
          </a:p>
          <a:p>
            <a:r>
              <a:rPr lang="en-US" sz="1600" baseline="0" dirty="0" smtClean="0"/>
              <a:t>This presentation takes you through the key elements of our leadership coaching model</a:t>
            </a:r>
          </a:p>
          <a:p>
            <a:endParaRPr lang="en-US" baseline="0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961942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r>
              <a:rPr lang="en-GB" sz="1600" b="1" dirty="0" smtClean="0"/>
              <a:t>THE FIELD</a:t>
            </a:r>
            <a:endParaRPr lang="en-GB" sz="1600" dirty="0" smtClean="0"/>
          </a:p>
          <a:p>
            <a:r>
              <a:rPr lang="en-GB" sz="1600" b="1" dirty="0" smtClean="0"/>
              <a:t> </a:t>
            </a:r>
            <a:endParaRPr lang="en-GB" sz="1600" dirty="0" smtClean="0"/>
          </a:p>
          <a:p>
            <a:r>
              <a:rPr lang="en-GB" sz="1600" dirty="0" smtClean="0"/>
              <a:t>The Field is the world of the client - a rich and complex area.  Leadership Coaches </a:t>
            </a:r>
            <a:r>
              <a:rPr lang="en-GB" sz="1600" b="1" dirty="0" smtClean="0"/>
              <a:t>listen</a:t>
            </a:r>
            <a:r>
              <a:rPr lang="en-GB" sz="1600" dirty="0" smtClean="0"/>
              <a:t> beyond simple facts and make links across the whole field that the client lives and works in.  The coach can </a:t>
            </a:r>
            <a:r>
              <a:rPr lang="en-GB" sz="1600" b="1" dirty="0" smtClean="0"/>
              <a:t>reflect</a:t>
            </a:r>
            <a:r>
              <a:rPr lang="en-GB" sz="1600" dirty="0" smtClean="0"/>
              <a:t> links that the person being coached may not see – the </a:t>
            </a:r>
            <a:r>
              <a:rPr lang="en-GB" sz="1600" b="1" dirty="0" err="1" smtClean="0"/>
              <a:t>metaview</a:t>
            </a:r>
            <a:r>
              <a:rPr lang="en-GB" sz="1600" dirty="0" smtClean="0"/>
              <a:t>.</a:t>
            </a:r>
          </a:p>
          <a:p>
            <a:r>
              <a:rPr lang="en-GB" sz="1600" dirty="0" smtClean="0"/>
              <a:t> </a:t>
            </a:r>
          </a:p>
          <a:p>
            <a:r>
              <a:rPr lang="en-GB" sz="1600" dirty="0" smtClean="0"/>
              <a:t>The Field is made up of three key areas;</a:t>
            </a:r>
          </a:p>
          <a:p>
            <a:r>
              <a:rPr lang="en-GB" sz="1600" b="1" dirty="0" smtClean="0"/>
              <a:t> * </a:t>
            </a:r>
            <a:r>
              <a:rPr lang="en-GB" sz="1600" b="1" i="1" dirty="0" smtClean="0"/>
              <a:t>Resources</a:t>
            </a:r>
            <a:r>
              <a:rPr lang="en-GB" sz="1600" b="1" dirty="0" smtClean="0"/>
              <a:t> – </a:t>
            </a:r>
          </a:p>
          <a:p>
            <a:r>
              <a:rPr lang="en-GB" sz="1600" b="1" i="1" dirty="0" smtClean="0"/>
              <a:t>* Structures –</a:t>
            </a:r>
            <a:r>
              <a:rPr lang="en-GB" sz="1600" b="1" dirty="0" smtClean="0"/>
              <a:t>  </a:t>
            </a:r>
          </a:p>
          <a:p>
            <a:r>
              <a:rPr lang="en-US" sz="1600" b="1" i="1" dirty="0" smtClean="0"/>
              <a:t> * </a:t>
            </a:r>
            <a:r>
              <a:rPr lang="en-GB" sz="1600" b="1" i="1" dirty="0" smtClean="0"/>
              <a:t>Domains </a:t>
            </a:r>
            <a:r>
              <a:rPr lang="en-GB" sz="1600" b="1" dirty="0" smtClean="0"/>
              <a:t>– </a:t>
            </a:r>
          </a:p>
          <a:p>
            <a:endParaRPr lang="en-GB" sz="1600" b="1" dirty="0" smtClean="0"/>
          </a:p>
          <a:p>
            <a:r>
              <a:rPr lang="en-GB" sz="1600" b="1" dirty="0" smtClean="0"/>
              <a:t>Putting it simply: Resources</a:t>
            </a:r>
            <a:r>
              <a:rPr lang="en-GB" sz="1600" dirty="0" smtClean="0"/>
              <a:t> that the client already has, or could access, are channelled by </a:t>
            </a:r>
            <a:r>
              <a:rPr lang="en-GB" sz="1600" b="1" dirty="0" smtClean="0"/>
              <a:t>structures,</a:t>
            </a:r>
            <a:r>
              <a:rPr lang="en-GB" sz="1600" dirty="0" smtClean="0"/>
              <a:t> which enable or prevent access to those resources. Both can exist within the individual or the collective </a:t>
            </a:r>
            <a:r>
              <a:rPr lang="en-GB" sz="1600" b="1" dirty="0" smtClean="0"/>
              <a:t>domain</a:t>
            </a:r>
            <a:r>
              <a:rPr lang="en-GB" sz="1600" dirty="0" smtClean="0"/>
              <a:t>.</a:t>
            </a:r>
          </a:p>
          <a:p>
            <a:r>
              <a:rPr lang="en-GB" sz="1600" dirty="0" smtClean="0"/>
              <a:t> </a:t>
            </a:r>
          </a:p>
          <a:p>
            <a:r>
              <a:rPr lang="en-GB" sz="1600" dirty="0" smtClean="0"/>
              <a:t>The value of looking at the field in this way in coaching is to open up thinking and support new behaviours. </a:t>
            </a:r>
          </a:p>
          <a:p>
            <a:r>
              <a:rPr lang="en-GB" sz="1600" dirty="0" smtClean="0"/>
              <a:t>This concept of ‘The Field’ was inspired by the ‘whole systems’ thinking of Ken Wilbur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4DCEB874-7708-491E-8488-6E468A7E1F51}" type="slidenum">
              <a:rPr lang="en-CA" sz="1200" kern="1200">
                <a:solidFill>
                  <a:srgbClr val="000000"/>
                </a:solidFill>
                <a:latin typeface="Arial" pitchFamily="115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CA" sz="1200" kern="1200" dirty="0">
              <a:solidFill>
                <a:srgbClr val="000000"/>
              </a:solidFill>
              <a:latin typeface="Arial" pitchFamily="115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67109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r>
              <a:rPr lang="en-GB" sz="1600" dirty="0" smtClean="0"/>
              <a:t>Leadership coaching</a:t>
            </a:r>
            <a:r>
              <a:rPr lang="en-GB" sz="1600" baseline="0" dirty="0" smtClean="0"/>
              <a:t> enables the person being coached to feel more resourceful and become more resourceful</a:t>
            </a:r>
            <a:endParaRPr lang="en-GB" sz="1600" dirty="0" smtClean="0"/>
          </a:p>
          <a:p>
            <a:endParaRPr lang="en-GB" sz="1600" dirty="0" smtClean="0"/>
          </a:p>
          <a:p>
            <a:r>
              <a:rPr lang="en-GB" sz="1600" dirty="0" smtClean="0"/>
              <a:t>Resources can be physical, intellectual, emotional, or social (PIES).</a:t>
            </a:r>
            <a:r>
              <a:rPr lang="en-GB" sz="1600" b="1" dirty="0" smtClean="0"/>
              <a:t> </a:t>
            </a:r>
            <a:endParaRPr lang="en-GB" sz="1600" dirty="0" smtClean="0"/>
          </a:p>
          <a:p>
            <a:endParaRPr lang="en-GB" sz="1600" dirty="0" smtClean="0"/>
          </a:p>
          <a:p>
            <a:r>
              <a:rPr lang="en-GB" sz="1600" b="1" dirty="0" smtClean="0"/>
              <a:t>PIES</a:t>
            </a:r>
            <a:r>
              <a:rPr lang="en-GB" sz="1600" dirty="0" smtClean="0"/>
              <a:t> is an acronym to remind us of the key internal and external resources available to us:</a:t>
            </a:r>
          </a:p>
          <a:p>
            <a:endParaRPr lang="en-GB" sz="1600" dirty="0" smtClean="0"/>
          </a:p>
          <a:p>
            <a:r>
              <a:rPr lang="en-GB" sz="1600" dirty="0" smtClean="0"/>
              <a:t>Physical – e.g. time, money, equipment, people</a:t>
            </a:r>
          </a:p>
          <a:p>
            <a:r>
              <a:rPr lang="en-GB" sz="1600" dirty="0" smtClean="0"/>
              <a:t>Intellectual – e.g. ideas, strengths</a:t>
            </a:r>
          </a:p>
          <a:p>
            <a:r>
              <a:rPr lang="en-GB" sz="1600" dirty="0" smtClean="0"/>
              <a:t>Emotional – e.g. determination, pride</a:t>
            </a:r>
          </a:p>
          <a:p>
            <a:r>
              <a:rPr lang="en-GB" sz="1600" dirty="0" smtClean="0"/>
              <a:t>Social – e.g. teams, networks and allies</a:t>
            </a:r>
          </a:p>
          <a:p>
            <a:endParaRPr lang="en-GB" sz="1600" dirty="0" smtClean="0"/>
          </a:p>
          <a:p>
            <a:r>
              <a:rPr lang="en-GB" sz="1600" dirty="0" smtClean="0"/>
              <a:t>In the Reality and Plan</a:t>
            </a:r>
            <a:r>
              <a:rPr lang="en-GB" sz="1600" baseline="0" dirty="0" smtClean="0"/>
              <a:t> </a:t>
            </a:r>
            <a:r>
              <a:rPr lang="en-GB" sz="1600" dirty="0" smtClean="0"/>
              <a:t>steps PIES is a structure to allow you to explore what’s there and what you need</a:t>
            </a:r>
          </a:p>
          <a:p>
            <a:endParaRPr lang="en-GB" sz="1600" dirty="0" smtClean="0"/>
          </a:p>
          <a:p>
            <a:r>
              <a:rPr lang="en-GB" sz="1600" dirty="0" smtClean="0"/>
              <a:t>For example, you can build emotional capacity – by identifying what you have and what you need to build</a:t>
            </a:r>
          </a:p>
          <a:p>
            <a:endParaRPr lang="en-GB" sz="16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 smtClean="0"/>
              <a:t>PIES</a:t>
            </a:r>
            <a:r>
              <a:rPr lang="en-GB" sz="1600" baseline="0" dirty="0" smtClean="0"/>
              <a:t> </a:t>
            </a:r>
            <a:r>
              <a:rPr lang="en-GB" sz="1600" dirty="0" smtClean="0"/>
              <a:t>can also</a:t>
            </a:r>
            <a:r>
              <a:rPr lang="en-GB" sz="1600" baseline="0" dirty="0" smtClean="0"/>
              <a:t> be </a:t>
            </a:r>
            <a:r>
              <a:rPr lang="en-GB" sz="1600" dirty="0" smtClean="0"/>
              <a:t>used to describe the richer picture of the Vision</a:t>
            </a:r>
            <a:r>
              <a:rPr lang="en-GB" sz="1600" baseline="0" dirty="0" smtClean="0"/>
              <a:t> – by describing what success looks like – physically, intellectually, emotionally and socially</a:t>
            </a:r>
            <a:endParaRPr lang="en-GB" sz="1600" dirty="0" smtClean="0"/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7E521CC1-4C1B-4562-9AEA-F31CBD87477F}" type="slidenum">
              <a:rPr lang="en-CA" sz="1200" kern="1200">
                <a:solidFill>
                  <a:srgbClr val="000000"/>
                </a:solidFill>
                <a:latin typeface="Arial" pitchFamily="115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CA" sz="1200" kern="1200" dirty="0">
              <a:solidFill>
                <a:srgbClr val="000000"/>
              </a:solidFill>
              <a:latin typeface="Arial" pitchFamily="115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56773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r>
              <a:rPr lang="en-GB" sz="1600" i="1" dirty="0" smtClean="0"/>
              <a:t>There are five key principles which underpin professional leadership coaching and link to the International Coach Federation’s code of ethics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 b="1" i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i="1" dirty="0" smtClean="0"/>
              <a:t>Trust </a:t>
            </a:r>
            <a:r>
              <a:rPr lang="en-GB" sz="1600" i="1" dirty="0" smtClean="0"/>
              <a:t>A positive belief in the qualities of the person being coached</a:t>
            </a:r>
          </a:p>
          <a:p>
            <a:pPr marL="0" indent="0">
              <a:buNone/>
            </a:pPr>
            <a:endParaRPr lang="en-GB" sz="1600" b="1" i="1" dirty="0" smtClean="0"/>
          </a:p>
          <a:p>
            <a:pPr marL="0" indent="0">
              <a:buNone/>
            </a:pPr>
            <a:r>
              <a:rPr lang="en-GB" sz="1600" b="1" i="1" dirty="0" smtClean="0"/>
              <a:t>Accept, Blend &amp; Create</a:t>
            </a:r>
            <a:r>
              <a:rPr lang="en-GB" sz="1600" b="0" i="1" baseline="0" dirty="0" smtClean="0"/>
              <a:t> – start with </a:t>
            </a:r>
            <a:r>
              <a:rPr lang="en-GB" sz="1600" i="1" dirty="0" smtClean="0"/>
              <a:t>what’s offered</a:t>
            </a:r>
          </a:p>
          <a:p>
            <a:pPr lvl="1"/>
            <a:r>
              <a:rPr lang="en-GB" sz="1600" b="1" i="1" dirty="0" smtClean="0"/>
              <a:t>Accept</a:t>
            </a:r>
            <a:r>
              <a:rPr lang="en-GB" sz="1600" i="1" dirty="0" smtClean="0"/>
              <a:t> it,</a:t>
            </a:r>
          </a:p>
          <a:p>
            <a:pPr lvl="1"/>
            <a:r>
              <a:rPr lang="en-GB" sz="1600" b="1" i="1" dirty="0" smtClean="0"/>
              <a:t>Blend</a:t>
            </a:r>
            <a:r>
              <a:rPr lang="en-GB" sz="1600" i="1" dirty="0" smtClean="0"/>
              <a:t> with what</a:t>
            </a:r>
            <a:r>
              <a:rPr lang="en-GB" sz="1600" i="1" baseline="0" dirty="0" smtClean="0"/>
              <a:t> else is available, to</a:t>
            </a:r>
            <a:endParaRPr lang="en-GB" sz="1600" i="1" dirty="0" smtClean="0"/>
          </a:p>
          <a:p>
            <a:pPr lvl="1"/>
            <a:r>
              <a:rPr lang="en-GB" sz="1600" b="1" i="1" dirty="0" smtClean="0"/>
              <a:t>Create</a:t>
            </a:r>
            <a:r>
              <a:rPr lang="en-GB" sz="1600" i="1" dirty="0" smtClean="0"/>
              <a:t> new</a:t>
            </a:r>
            <a:r>
              <a:rPr lang="en-GB" sz="1600" i="1" baseline="0" dirty="0" smtClean="0"/>
              <a:t> possibilities</a:t>
            </a:r>
            <a:endParaRPr lang="en-GB" sz="1600" b="1" i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 b="1" i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i="1" dirty="0" smtClean="0"/>
              <a:t>Presence: </a:t>
            </a:r>
            <a:r>
              <a:rPr lang="en-GB" sz="1600" i="1" dirty="0" smtClean="0"/>
              <a:t>Be focused, fully aware and present in the conversation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 b="1" i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i="1" dirty="0" smtClean="0"/>
              <a:t>Possibility</a:t>
            </a:r>
            <a:r>
              <a:rPr lang="en-GB" sz="1600" i="1" dirty="0" smtClean="0"/>
              <a:t>: Focus on possibilities - not problem-solving</a:t>
            </a:r>
          </a:p>
          <a:p>
            <a:endParaRPr lang="en-GB" sz="1600" b="1" i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i="1" dirty="0" smtClean="0"/>
              <a:t>Partnership: </a:t>
            </a:r>
            <a:r>
              <a:rPr lang="en-GB" sz="1600" i="1" dirty="0" smtClean="0"/>
              <a:t>“Coaching is a relationship of equals: based around conversations that are purposeful and flexible”</a:t>
            </a:r>
          </a:p>
          <a:p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A96FEEA9-D45F-453D-858F-A9B83671BF57}" type="slidenum">
              <a:rPr lang="en-CA" sz="1200" kern="1200">
                <a:solidFill>
                  <a:srgbClr val="000000"/>
                </a:solidFill>
                <a:latin typeface="Arial" pitchFamily="115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CA" sz="1200" kern="1200" dirty="0">
              <a:solidFill>
                <a:srgbClr val="000000"/>
              </a:solidFill>
              <a:latin typeface="Arial" pitchFamily="115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40282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600" i="1" dirty="0" smtClean="0"/>
              <a:t>The International Coach Federation provides</a:t>
            </a:r>
            <a:r>
              <a:rPr lang="en-GB" sz="1600" i="1" baseline="0" dirty="0" smtClean="0"/>
              <a:t> a global standard of quality for professional coach training.  </a:t>
            </a:r>
          </a:p>
          <a:p>
            <a:endParaRPr lang="en-GB" sz="1600" i="1" baseline="0" dirty="0" smtClean="0"/>
          </a:p>
          <a:p>
            <a:r>
              <a:rPr lang="en-GB" sz="1600" i="1" baseline="0" dirty="0" smtClean="0"/>
              <a:t>We’re proud that the Forton Group’s training is accredited by the ICF and delivered to a consistent standard across the world.</a:t>
            </a:r>
          </a:p>
          <a:p>
            <a:endParaRPr lang="en-GB" sz="1600" i="1" baseline="0" dirty="0" smtClean="0"/>
          </a:p>
          <a:p>
            <a:r>
              <a:rPr lang="en-GB" sz="1600" i="1" baseline="0" dirty="0" smtClean="0"/>
              <a:t>We offer our coach-training in four modules – a mix of in-person and virtual classrooms to meet these standards</a:t>
            </a:r>
            <a:endParaRPr lang="en-GB" sz="16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A6486-0C6B-4783-9494-E412C10A7922}" type="slidenum">
              <a:rPr lang="en-CA" smtClean="0"/>
              <a:pPr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18945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6A3078-468A-47FF-8525-CBDF39C0077A}" type="slidenum">
              <a:rPr lang="en-GB"/>
              <a:pPr/>
              <a:t>14</a:t>
            </a:fld>
            <a:endParaRPr lang="en-GB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i="1" baseline="0" dirty="0" smtClean="0"/>
              <a:t>Thank you for your interest in the Forton Group Professional Coach Training Model</a:t>
            </a:r>
            <a:endParaRPr lang="en-US" sz="1800" i="1" dirty="0" smtClean="0"/>
          </a:p>
          <a:p>
            <a:endParaRPr lang="en-US" sz="1800" i="1" dirty="0" smtClean="0"/>
          </a:p>
          <a:p>
            <a:r>
              <a:rPr lang="en-US" sz="1800" i="1" dirty="0" smtClean="0"/>
              <a:t>If</a:t>
            </a:r>
            <a:r>
              <a:rPr lang="en-US" sz="1800" i="1" baseline="0" dirty="0" smtClean="0"/>
              <a:t>  you’d like more information, do get in touch</a:t>
            </a:r>
          </a:p>
          <a:p>
            <a:endParaRPr lang="en-US" sz="1800" i="1" baseline="0" dirty="0" smtClean="0"/>
          </a:p>
          <a:p>
            <a:r>
              <a:rPr lang="en-US" sz="1800" i="1" baseline="0" dirty="0" smtClean="0"/>
              <a:t>Our booking systems is supported by people trained in our approach</a:t>
            </a:r>
          </a:p>
          <a:p>
            <a:endParaRPr lang="en-US" sz="1800" i="1" baseline="0" dirty="0" smtClean="0"/>
          </a:p>
          <a:p>
            <a:r>
              <a:rPr lang="en-US" sz="1800" i="1" baseline="0" dirty="0" smtClean="0"/>
              <a:t>They are happy to talk to you about your professional coaching development needs.</a:t>
            </a:r>
          </a:p>
          <a:p>
            <a:endParaRPr lang="en-US" i="1" baseline="0" dirty="0" smtClean="0"/>
          </a:p>
        </p:txBody>
      </p:sp>
    </p:spTree>
    <p:extLst>
      <p:ext uri="{BB962C8B-B14F-4D97-AF65-F5344CB8AC3E}">
        <p14:creationId xmlns:p14="http://schemas.microsoft.com/office/powerpoint/2010/main" val="439342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2355F67A-E218-4C7B-A186-EE3BF87B6722}" type="slidenum">
              <a:rPr lang="en-GB" sz="1200" kern="1200">
                <a:solidFill>
                  <a:srgbClr val="000000"/>
                </a:solidFill>
                <a:latin typeface="Arial" pitchFamily="115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GB" sz="1200" kern="1200" dirty="0">
              <a:solidFill>
                <a:srgbClr val="000000"/>
              </a:solidFill>
              <a:latin typeface="Arial" pitchFamily="115" charset="0"/>
              <a:ea typeface="+mn-ea"/>
              <a:cs typeface="+mn-cs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57763" cy="37195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5087" y="4711923"/>
            <a:ext cx="4976406" cy="4465558"/>
          </a:xfrm>
          <a:noFill/>
        </p:spPr>
        <p:txBody>
          <a:bodyPr wrap="square" lIns="91413" tIns="45706" rIns="91413" bIns="45706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eaLnBrk="1" hangingPunct="1">
              <a:spcBef>
                <a:spcPct val="0"/>
              </a:spcBef>
            </a:pPr>
            <a:r>
              <a:rPr lang="en-GB" sz="1600" i="1" baseline="0" dirty="0" smtClean="0"/>
              <a:t>Leadership coaching is a powerful tool that unlocks real change in organisations</a:t>
            </a:r>
          </a:p>
          <a:p>
            <a:pPr eaLnBrk="1" hangingPunct="1">
              <a:spcBef>
                <a:spcPct val="0"/>
              </a:spcBef>
            </a:pPr>
            <a:endParaRPr lang="en-GB" sz="1600" i="1" baseline="0" dirty="0" smtClean="0"/>
          </a:p>
          <a:p>
            <a:pPr eaLnBrk="1" hangingPunct="1">
              <a:spcBef>
                <a:spcPct val="0"/>
              </a:spcBef>
            </a:pPr>
            <a:r>
              <a:rPr lang="en-GB" sz="1600" i="1" baseline="0" dirty="0" smtClean="0"/>
              <a:t>Coaching leaders improves the culture and delivers in all these areas</a:t>
            </a:r>
          </a:p>
          <a:p>
            <a:pPr eaLnBrk="1" hangingPunct="1">
              <a:spcBef>
                <a:spcPct val="0"/>
              </a:spcBef>
            </a:pPr>
            <a:endParaRPr lang="en-GB" sz="1600" i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i="1" baseline="0" dirty="0" smtClean="0"/>
              <a:t>It supports talented people within organisations to become more confident and more effective</a:t>
            </a:r>
          </a:p>
          <a:p>
            <a:pPr eaLnBrk="1" hangingPunct="1">
              <a:spcBef>
                <a:spcPct val="0"/>
              </a:spcBef>
            </a:pPr>
            <a:endParaRPr lang="en-GB" sz="1600" i="1" dirty="0" smtClean="0"/>
          </a:p>
          <a:p>
            <a:pPr eaLnBrk="1" hangingPunct="1">
              <a:spcBef>
                <a:spcPct val="0"/>
              </a:spcBef>
            </a:pPr>
            <a:r>
              <a:rPr lang="en-GB" sz="1600" i="1" dirty="0" smtClean="0"/>
              <a:t>Leaders who adopt a coach-approach h</a:t>
            </a:r>
            <a:r>
              <a:rPr lang="en-GB" sz="1600" i="1" baseline="0" dirty="0" smtClean="0"/>
              <a:t>ave another style of leadership for their toolkit</a:t>
            </a:r>
          </a:p>
          <a:p>
            <a:pPr eaLnBrk="1" hangingPunct="1">
              <a:spcBef>
                <a:spcPct val="0"/>
              </a:spcBef>
            </a:pPr>
            <a:endParaRPr lang="en-GB" sz="1600" i="1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i="1" baseline="0" dirty="0" smtClean="0"/>
              <a:t>This will truly engage people; conversation by conversation</a:t>
            </a:r>
          </a:p>
          <a:p>
            <a:pPr eaLnBrk="1" hangingPunct="1">
              <a:spcBef>
                <a:spcPct val="0"/>
              </a:spcBef>
            </a:pPr>
            <a:endParaRPr lang="en-GB" sz="1600" i="1" baseline="0" dirty="0" smtClean="0"/>
          </a:p>
          <a:p>
            <a:pPr eaLnBrk="1" hangingPunct="1">
              <a:spcBef>
                <a:spcPct val="0"/>
              </a:spcBef>
            </a:pPr>
            <a:r>
              <a:rPr lang="en-GB" sz="1600" i="1" baseline="0" dirty="0" smtClean="0"/>
              <a:t>It enables them to be more productive and effective</a:t>
            </a:r>
          </a:p>
          <a:p>
            <a:pPr eaLnBrk="1" hangingPunct="1">
              <a:spcBef>
                <a:spcPct val="0"/>
              </a:spcBef>
            </a:pPr>
            <a:endParaRPr lang="en-GB" sz="1600" i="1" baseline="0" dirty="0" smtClean="0"/>
          </a:p>
          <a:p>
            <a:pPr eaLnBrk="1" hangingPunct="1">
              <a:spcBef>
                <a:spcPct val="0"/>
              </a:spcBef>
            </a:pPr>
            <a:r>
              <a:rPr lang="en-GB" sz="1600" i="1" baseline="0" dirty="0" smtClean="0"/>
              <a:t>It frees up leaders to achieve more and focus on what’s really important</a:t>
            </a:r>
          </a:p>
          <a:p>
            <a:pPr eaLnBrk="1" hangingPunct="1">
              <a:spcBef>
                <a:spcPct val="0"/>
              </a:spcBef>
            </a:pPr>
            <a:endParaRPr lang="en-GB" i="1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384169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600" i="1" dirty="0" smtClean="0"/>
              <a:t>Organisations employ people</a:t>
            </a:r>
            <a:r>
              <a:rPr lang="en-US" sz="1600" i="1" baseline="0" dirty="0" smtClean="0"/>
              <a:t> for their abilities </a:t>
            </a:r>
            <a:r>
              <a:rPr lang="en-US" sz="1600" b="1" i="1" baseline="0" dirty="0" smtClean="0"/>
              <a:t>and</a:t>
            </a:r>
            <a:r>
              <a:rPr lang="en-US" sz="1600" i="1" baseline="0" dirty="0" smtClean="0"/>
              <a:t> their potential; </a:t>
            </a:r>
          </a:p>
          <a:p>
            <a:endParaRPr lang="en-US" sz="1600" i="1" baseline="0" dirty="0" smtClean="0"/>
          </a:p>
          <a:p>
            <a:r>
              <a:rPr lang="en-US" sz="1600" i="1" baseline="0" dirty="0" smtClean="0"/>
              <a:t>coaching supports people to unlock that potential and deliver on their abilities –</a:t>
            </a:r>
          </a:p>
          <a:p>
            <a:endParaRPr lang="en-US" sz="1600" i="1" baseline="0" dirty="0" smtClean="0"/>
          </a:p>
          <a:p>
            <a:r>
              <a:rPr lang="en-US" sz="1600" i="1" baseline="0" dirty="0" smtClean="0"/>
              <a:t>People learn by doing and improve by being stretched</a:t>
            </a:r>
          </a:p>
          <a:p>
            <a:endParaRPr lang="en-US" sz="1600" i="1" baseline="0" dirty="0" smtClean="0"/>
          </a:p>
          <a:p>
            <a:r>
              <a:rPr lang="en-US" sz="1600" i="1" baseline="0" dirty="0" smtClean="0"/>
              <a:t>And, if you tell someone what to do or how to do it, you create dependency</a:t>
            </a:r>
          </a:p>
          <a:p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766189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600" i="1" dirty="0" smtClean="0"/>
              <a:t>Leadership isn’t </a:t>
            </a:r>
            <a:r>
              <a:rPr lang="en-US" sz="1600" b="1" i="1" dirty="0" smtClean="0"/>
              <a:t>just</a:t>
            </a:r>
            <a:r>
              <a:rPr lang="en-US" sz="1600" i="1" dirty="0" smtClean="0"/>
              <a:t> about the position</a:t>
            </a:r>
            <a:r>
              <a:rPr lang="en-US" sz="1600" i="1" baseline="0" dirty="0" smtClean="0"/>
              <a:t> in the hierarchy; </a:t>
            </a:r>
          </a:p>
          <a:p>
            <a:endParaRPr lang="en-US" sz="1600" i="1" baseline="0" dirty="0" smtClean="0"/>
          </a:p>
          <a:p>
            <a:r>
              <a:rPr lang="en-US" sz="1600" i="1" baseline="0" dirty="0" smtClean="0"/>
              <a:t>it’s about people taking responsibility and taking ownership for what needs to be done in the moment</a:t>
            </a:r>
          </a:p>
          <a:p>
            <a:endParaRPr lang="en-US" sz="1600" i="1" baseline="0" dirty="0" smtClean="0"/>
          </a:p>
          <a:p>
            <a:r>
              <a:rPr lang="en-US" sz="1600" i="1" baseline="0" dirty="0" smtClean="0"/>
              <a:t>It’s about </a:t>
            </a:r>
            <a:r>
              <a:rPr lang="en-US" sz="1600" b="1" i="1" baseline="0" dirty="0" smtClean="0"/>
              <a:t>who</a:t>
            </a:r>
            <a:r>
              <a:rPr lang="en-US" sz="1600" i="1" baseline="0" dirty="0" smtClean="0"/>
              <a:t> we are, </a:t>
            </a:r>
            <a:r>
              <a:rPr lang="en-US" sz="1600" b="1" i="1" baseline="0" dirty="0" smtClean="0"/>
              <a:t>what</a:t>
            </a:r>
            <a:r>
              <a:rPr lang="en-US" sz="1600" i="1" baseline="0" dirty="0" smtClean="0"/>
              <a:t> we achieve and </a:t>
            </a:r>
            <a:r>
              <a:rPr lang="en-US" sz="1600" b="1" i="1" baseline="0" dirty="0" smtClean="0"/>
              <a:t>how</a:t>
            </a:r>
            <a:r>
              <a:rPr lang="en-US" sz="1600" i="1" baseline="0" dirty="0" smtClean="0"/>
              <a:t> we do it.</a:t>
            </a:r>
            <a:endParaRPr lang="en-US" sz="1600" i="1" dirty="0" smtClean="0"/>
          </a:p>
        </p:txBody>
      </p:sp>
    </p:spTree>
    <p:extLst>
      <p:ext uri="{BB962C8B-B14F-4D97-AF65-F5344CB8AC3E}">
        <p14:creationId xmlns:p14="http://schemas.microsoft.com/office/powerpoint/2010/main" val="1034518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600" i="1" dirty="0" smtClean="0"/>
              <a:t>Leadership coaching is about what the leader can achieve</a:t>
            </a:r>
            <a:r>
              <a:rPr lang="en-GB" sz="1600" i="1" baseline="0" dirty="0" smtClean="0"/>
              <a:t> through </a:t>
            </a:r>
            <a:r>
              <a:rPr lang="en-GB" sz="1600" i="1" dirty="0" smtClean="0"/>
              <a:t>harnessing the</a:t>
            </a:r>
            <a:r>
              <a:rPr lang="en-GB" sz="1600" i="1" baseline="0" dirty="0" smtClean="0"/>
              <a:t> skills and motivation of the group</a:t>
            </a:r>
          </a:p>
          <a:p>
            <a:endParaRPr lang="en-GB" sz="1600" i="1" baseline="0" dirty="0" smtClean="0"/>
          </a:p>
          <a:p>
            <a:r>
              <a:rPr lang="en-GB" sz="1600" i="1" baseline="0" dirty="0" smtClean="0"/>
              <a:t>Great leaders ensure the success is shared</a:t>
            </a:r>
            <a:endParaRPr lang="en-GB" sz="16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A6486-0C6B-4783-9494-E412C10A7922}" type="slidenum">
              <a:rPr lang="en-CA" smtClean="0"/>
              <a:pPr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3873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z="1600" i="1" dirty="0" smtClean="0">
                <a:latin typeface="Century Gothic" panose="020B0502020202020204" pitchFamily="34" charset="0"/>
              </a:rPr>
              <a:t>So for us, leadership is about individual achievement, and it’s about the success of the team, the organisation and the society in which we operate.</a:t>
            </a:r>
          </a:p>
          <a:p>
            <a:endParaRPr lang="en-GB" sz="1600" i="1" dirty="0" smtClean="0">
              <a:latin typeface="Century Gothic" panose="020B0502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i="1" dirty="0" smtClean="0">
                <a:latin typeface="Century Gothic" panose="020B0502020202020204" pitchFamily="34" charset="0"/>
                <a:ea typeface="ＭＳ Ｐゴシック" pitchFamily="84" charset="-128"/>
              </a:rPr>
              <a:t>21</a:t>
            </a:r>
            <a:r>
              <a:rPr lang="en-GB" sz="1600" i="1" baseline="30000" dirty="0" smtClean="0">
                <a:latin typeface="Century Gothic" panose="020B0502020202020204" pitchFamily="34" charset="0"/>
                <a:ea typeface="ＭＳ Ｐゴシック" pitchFamily="84" charset="-128"/>
              </a:rPr>
              <a:t>st</a:t>
            </a:r>
            <a:r>
              <a:rPr lang="en-GB" sz="1600" i="1" dirty="0" smtClean="0">
                <a:latin typeface="Century Gothic" panose="020B0502020202020204" pitchFamily="34" charset="0"/>
                <a:ea typeface="ＭＳ Ｐゴシック" pitchFamily="84" charset="-128"/>
              </a:rPr>
              <a:t> century leadership is ‘influential’ – this is not a style, it’s a necessary way of being.  We need to be in touch with, and influence, those around us – at whatever level in the hierarchy – inside and outside our organisation.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 i="1" dirty="0" smtClean="0">
              <a:latin typeface="Century Gothic" panose="020B0502020202020204" pitchFamily="34" charset="0"/>
              <a:ea typeface="ＭＳ Ｐゴシック" pitchFamily="84" charset="-128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i="1" dirty="0" smtClean="0">
                <a:latin typeface="Century Gothic" panose="020B0502020202020204" pitchFamily="34" charset="0"/>
                <a:ea typeface="ＭＳ Ｐゴシック" pitchFamily="84" charset="-128"/>
              </a:rPr>
              <a:t>Leadership is a 360 degree experience;</a:t>
            </a:r>
            <a:r>
              <a:rPr lang="en-GB" sz="1600" i="1" baseline="0" dirty="0" smtClean="0">
                <a:latin typeface="Century Gothic" panose="020B0502020202020204" pitchFamily="34" charset="0"/>
                <a:ea typeface="ＭＳ Ｐゴシック" pitchFamily="84" charset="-128"/>
              </a:rPr>
              <a:t> great leaders are personally successful and they enable success in others</a:t>
            </a:r>
            <a:endParaRPr lang="en-GB" sz="1600" i="1" dirty="0" smtClean="0">
              <a:latin typeface="Century Gothic" panose="020B0502020202020204" pitchFamily="34" charset="0"/>
              <a:ea typeface="ＭＳ Ｐゴシック" pitchFamily="8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5C8CDF66-5B48-40D1-B327-C17EEE0AE134}" type="slidenum">
              <a:rPr lang="en-CA" sz="1200" kern="1200">
                <a:solidFill>
                  <a:srgbClr val="000000"/>
                </a:solidFill>
                <a:latin typeface="Arial" pitchFamily="115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CA" sz="1200" kern="1200" dirty="0">
              <a:solidFill>
                <a:srgbClr val="000000"/>
              </a:solidFill>
              <a:latin typeface="Arial" pitchFamily="115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2559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>
            <a:normAutofit fontScale="70000" lnSpcReduction="20000"/>
          </a:bodyPr>
          <a:lstStyle/>
          <a:p>
            <a:pPr eaLnBrk="1" hangingPunct="1">
              <a:spcBef>
                <a:spcPct val="0"/>
              </a:spcBef>
            </a:pPr>
            <a:r>
              <a:rPr lang="en-GB" sz="1600" i="1" dirty="0" smtClean="0">
                <a:latin typeface="Times New Roman" charset="0"/>
                <a:ea typeface="ＭＳ Ｐゴシック" pitchFamily="84" charset="-128"/>
              </a:rPr>
              <a:t>Leadership coaching conversations enable success – both for the leader and for the wider world on which they impact</a:t>
            </a:r>
          </a:p>
          <a:p>
            <a:pPr eaLnBrk="1" hangingPunct="1">
              <a:spcBef>
                <a:spcPct val="0"/>
              </a:spcBef>
            </a:pPr>
            <a:endParaRPr lang="en-GB" sz="1600" i="1" dirty="0" smtClean="0">
              <a:latin typeface="Times New Roman" charset="0"/>
              <a:ea typeface="ＭＳ Ｐゴシック" pitchFamily="8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GB" sz="1600" i="1" dirty="0" smtClean="0">
                <a:latin typeface="Times New Roman" charset="0"/>
                <a:ea typeface="ＭＳ Ｐゴシック" pitchFamily="84" charset="-128"/>
              </a:rPr>
              <a:t>The</a:t>
            </a:r>
            <a:r>
              <a:rPr lang="en-GB" sz="1600" i="1" baseline="0" dirty="0" smtClean="0">
                <a:latin typeface="Times New Roman" charset="0"/>
                <a:ea typeface="ＭＳ Ｐゴシック" pitchFamily="84" charset="-128"/>
              </a:rPr>
              <a:t> Professional Leadership Coaching Model ignites excellence in leadership, by looking for and expecting the best in people.</a:t>
            </a:r>
          </a:p>
          <a:p>
            <a:pPr eaLnBrk="1" hangingPunct="1">
              <a:spcBef>
                <a:spcPct val="0"/>
              </a:spcBef>
            </a:pPr>
            <a:endParaRPr lang="en-GB" sz="1600" i="1" baseline="0" dirty="0" smtClean="0">
              <a:latin typeface="Times New Roman" charset="0"/>
              <a:ea typeface="ＭＳ Ｐゴシック" pitchFamily="8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GB" sz="1600" i="1" baseline="0" dirty="0" smtClean="0">
                <a:latin typeface="Times New Roman" charset="0"/>
                <a:ea typeface="ＭＳ Ｐゴシック" pitchFamily="84" charset="-128"/>
              </a:rPr>
              <a:t>In the Forton Group Model, Leadership Coaching  conversations have four inter-connected elements:</a:t>
            </a:r>
          </a:p>
          <a:p>
            <a:pPr eaLnBrk="1" hangingPunct="1">
              <a:spcBef>
                <a:spcPct val="0"/>
              </a:spcBef>
            </a:pPr>
            <a:endParaRPr lang="en-GB" sz="1600" i="1" baseline="0" dirty="0" smtClean="0">
              <a:latin typeface="Times New Roman" charset="0"/>
              <a:ea typeface="ＭＳ Ｐゴシック" pitchFamily="8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GB" sz="1600" i="1" baseline="0" dirty="0" smtClean="0">
                <a:latin typeface="Times New Roman" charset="0"/>
                <a:ea typeface="ＭＳ Ｐゴシック" pitchFamily="84" charset="-128"/>
              </a:rPr>
              <a:t>The Skills used by the Leadership Coach</a:t>
            </a:r>
          </a:p>
          <a:p>
            <a:pPr eaLnBrk="1" hangingPunct="1">
              <a:spcBef>
                <a:spcPct val="0"/>
              </a:spcBef>
            </a:pPr>
            <a:endParaRPr lang="en-GB" sz="1600" i="1" baseline="0" dirty="0" smtClean="0">
              <a:latin typeface="Times New Roman" charset="0"/>
              <a:ea typeface="ＭＳ Ｐゴシック" pitchFamily="8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GB" sz="1600" i="1" baseline="0" dirty="0" smtClean="0">
                <a:latin typeface="Times New Roman" charset="0"/>
                <a:ea typeface="ＭＳ Ｐゴシック" pitchFamily="84" charset="-128"/>
              </a:rPr>
              <a:t>The Steps taken through the conversation</a:t>
            </a:r>
          </a:p>
          <a:p>
            <a:pPr eaLnBrk="1" hangingPunct="1">
              <a:spcBef>
                <a:spcPct val="0"/>
              </a:spcBef>
            </a:pPr>
            <a:endParaRPr lang="en-GB" sz="1600" i="1" dirty="0" smtClean="0">
              <a:latin typeface="Times New Roman" charset="0"/>
              <a:ea typeface="ＭＳ Ｐゴシック" pitchFamily="8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GB" sz="1600" i="1" dirty="0" smtClean="0">
                <a:latin typeface="Times New Roman" charset="0"/>
                <a:ea typeface="ＭＳ Ｐゴシック" pitchFamily="84" charset="-128"/>
              </a:rPr>
              <a:t>The focus on The Field</a:t>
            </a:r>
            <a:r>
              <a:rPr lang="en-GB" sz="1600" i="1" baseline="0" dirty="0" smtClean="0">
                <a:latin typeface="Times New Roman" charset="0"/>
                <a:ea typeface="ＭＳ Ｐゴシック" pitchFamily="84" charset="-128"/>
              </a:rPr>
              <a:t> </a:t>
            </a:r>
            <a:r>
              <a:rPr lang="en-GB" sz="1600" i="1" dirty="0" smtClean="0">
                <a:latin typeface="Times New Roman" charset="0"/>
                <a:ea typeface="ＭＳ Ｐゴシック" pitchFamily="84" charset="-128"/>
              </a:rPr>
              <a:t>or what’s in the world of the Coaching Client</a:t>
            </a:r>
            <a:endParaRPr lang="en-GB" sz="1600" i="1" dirty="0">
              <a:latin typeface="Times New Roman" charset="0"/>
              <a:ea typeface="ＭＳ Ｐゴシック" pitchFamily="84" charset="-128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 i="1" dirty="0" smtClean="0">
              <a:latin typeface="Times New Roman" charset="0"/>
              <a:ea typeface="ＭＳ Ｐゴシック" pitchFamily="84" charset="-128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i="1" dirty="0" smtClean="0">
                <a:latin typeface="Times New Roman" charset="0"/>
                <a:ea typeface="ＭＳ Ｐゴシック" pitchFamily="84" charset="-128"/>
              </a:rPr>
              <a:t>The Principles adopted by the Professional Leadership Coach</a:t>
            </a:r>
          </a:p>
          <a:p>
            <a:pPr eaLnBrk="1" hangingPunct="1">
              <a:spcBef>
                <a:spcPct val="0"/>
              </a:spcBef>
            </a:pPr>
            <a:endParaRPr lang="en-GB" sz="2300" dirty="0">
              <a:latin typeface="Times New Roman" charset="0"/>
              <a:ea typeface="ＭＳ Ｐゴシック" pitchFamily="84" charset="-128"/>
            </a:endParaRPr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5903"/>
            <a:fld id="{D503906C-3EF5-407C-B41E-B9F010C0D6B7}" type="slidenum">
              <a:rPr lang="en-GB" smtClean="0">
                <a:ea typeface="ＭＳ Ｐゴシック" pitchFamily="84" charset="-128"/>
              </a:rPr>
              <a:pPr defTabSz="935903"/>
              <a:t>7</a:t>
            </a:fld>
            <a:endParaRPr lang="en-GB" dirty="0" smtClean="0">
              <a:ea typeface="ＭＳ Ｐゴシック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022278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z="1600" i="1" dirty="0" smtClean="0"/>
              <a:t>The four key skills of leadership coaching are:</a:t>
            </a:r>
          </a:p>
          <a:p>
            <a:r>
              <a:rPr lang="en-GB" sz="1600" b="1" i="1" dirty="0" smtClean="0"/>
              <a:t>Questioning</a:t>
            </a:r>
          </a:p>
          <a:p>
            <a:r>
              <a:rPr lang="en-GB" sz="1600" b="1" i="1" dirty="0" smtClean="0"/>
              <a:t>Listening</a:t>
            </a:r>
          </a:p>
          <a:p>
            <a:r>
              <a:rPr lang="en-GB" sz="1600" b="1" i="1" dirty="0" smtClean="0"/>
              <a:t>Reflecting</a:t>
            </a:r>
          </a:p>
          <a:p>
            <a:r>
              <a:rPr lang="en-GB" sz="1600" b="1" i="1" dirty="0" smtClean="0"/>
              <a:t>Supporting</a:t>
            </a:r>
          </a:p>
          <a:p>
            <a:endParaRPr lang="en-GB" sz="1600" b="1" i="1" dirty="0" smtClean="0"/>
          </a:p>
          <a:p>
            <a:r>
              <a:rPr lang="en-GB" sz="1600" b="0" i="1" dirty="0" smtClean="0"/>
              <a:t>There’s an inner loop here – with the majority of the Coach’s time focused on asking questions, listening to the answers and reflecting on what they’ve</a:t>
            </a:r>
            <a:r>
              <a:rPr lang="en-GB" sz="1600" b="0" i="1" baseline="0" dirty="0" smtClean="0"/>
              <a:t> heard</a:t>
            </a:r>
            <a:r>
              <a:rPr lang="en-GB" sz="1600" b="0" i="1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18A24885-762D-4717-8A52-3F06ADA55364}" type="slidenum">
              <a:rPr lang="en-CA" sz="1200" kern="1200">
                <a:solidFill>
                  <a:srgbClr val="000000"/>
                </a:solidFill>
                <a:latin typeface="Arial" pitchFamily="115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CA" sz="1200" kern="1200" dirty="0">
              <a:solidFill>
                <a:srgbClr val="000000"/>
              </a:solidFill>
              <a:latin typeface="Arial" pitchFamily="115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523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228600" indent="-228600">
              <a:buAutoNum type="arabicPeriod"/>
            </a:pPr>
            <a:r>
              <a:rPr lang="en-GB" dirty="0" smtClean="0"/>
              <a:t>Leadership Coaching conversations start with </a:t>
            </a:r>
            <a:r>
              <a:rPr lang="en-GB" b="1" dirty="0" smtClean="0"/>
              <a:t>Purpose</a:t>
            </a:r>
            <a:r>
              <a:rPr lang="en-GB" dirty="0" smtClean="0"/>
              <a:t> – who the leader is being, what values they hold and what their leadership vision is.  </a:t>
            </a:r>
          </a:p>
          <a:p>
            <a:pPr marL="228600" indent="-228600">
              <a:buAutoNum type="arabicPeriod"/>
            </a:pPr>
            <a:endParaRPr lang="en-GB" b="1" dirty="0" smtClean="0"/>
          </a:p>
          <a:p>
            <a:endParaRPr lang="en-GB" dirty="0" smtClean="0"/>
          </a:p>
          <a:p>
            <a:r>
              <a:rPr lang="en-GB" sz="1600" dirty="0" smtClean="0"/>
              <a:t>2. The conversation then moves to current </a:t>
            </a:r>
            <a:r>
              <a:rPr lang="en-GB" sz="1600" b="1" dirty="0" smtClean="0"/>
              <a:t>Reality</a:t>
            </a:r>
            <a:r>
              <a:rPr lang="en-GB" sz="1600" dirty="0" smtClean="0"/>
              <a:t> – where the leader is now, what resources they have access to, what strengths they bring.  </a:t>
            </a:r>
            <a:r>
              <a:rPr lang="en-GB" sz="1600" b="1" dirty="0" smtClean="0"/>
              <a:t>Reality provides a focus for the next step: plan.</a:t>
            </a:r>
          </a:p>
          <a:p>
            <a:endParaRPr lang="en-GB" sz="1600" dirty="0" smtClean="0"/>
          </a:p>
          <a:p>
            <a:r>
              <a:rPr lang="en-GB" sz="1600" dirty="0" smtClean="0"/>
              <a:t>3. The next step in the conversation is to explore their </a:t>
            </a:r>
            <a:r>
              <a:rPr lang="en-GB" sz="1600" b="1" dirty="0" smtClean="0"/>
              <a:t>Plan</a:t>
            </a:r>
            <a:r>
              <a:rPr lang="en-GB" sz="1600" dirty="0" smtClean="0"/>
              <a:t> – how they are going to bridge the gap between current </a:t>
            </a:r>
            <a:r>
              <a:rPr lang="en-GB" sz="1600" b="1" dirty="0" smtClean="0"/>
              <a:t>reality</a:t>
            </a:r>
            <a:r>
              <a:rPr lang="en-GB" sz="1600" dirty="0" smtClean="0"/>
              <a:t> and </a:t>
            </a:r>
            <a:r>
              <a:rPr lang="en-GB" sz="1600" b="1" dirty="0" smtClean="0"/>
              <a:t>vision</a:t>
            </a:r>
            <a:r>
              <a:rPr lang="en-GB" sz="1600" dirty="0" smtClean="0"/>
              <a:t>, what options are available and how that links back to their core </a:t>
            </a:r>
            <a:r>
              <a:rPr lang="en-GB" sz="1600" b="1" dirty="0" smtClean="0"/>
              <a:t>purpose.  Planning provides options (and SMART thinking).</a:t>
            </a:r>
          </a:p>
          <a:p>
            <a:endParaRPr lang="en-GB" sz="1600" b="1" dirty="0" smtClean="0"/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GB" sz="1600" b="0" dirty="0" smtClean="0"/>
              <a:t>The emotional connection to the vision provides </a:t>
            </a:r>
            <a:r>
              <a:rPr lang="en-GB" sz="1600" b="1" dirty="0" smtClean="0"/>
              <a:t>inspiration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GB" sz="1600" b="0" dirty="0" smtClean="0"/>
              <a:t>The emotional</a:t>
            </a:r>
            <a:r>
              <a:rPr lang="en-GB" sz="1600" b="0" baseline="0" dirty="0" smtClean="0"/>
              <a:t> connection to available resources provides </a:t>
            </a:r>
            <a:r>
              <a:rPr lang="en-GB" sz="1600" b="1" baseline="0" dirty="0" smtClean="0"/>
              <a:t>motivation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GB" sz="1600" b="0" baseline="0" dirty="0" smtClean="0"/>
              <a:t>Planning, to build on resources, and achieve the goals – provides the </a:t>
            </a:r>
            <a:r>
              <a:rPr lang="en-GB" sz="1600" b="1" baseline="0" dirty="0" smtClean="0"/>
              <a:t>optimism</a:t>
            </a:r>
          </a:p>
          <a:p>
            <a:endParaRPr lang="en-GB" sz="1600" b="1" dirty="0" smtClean="0"/>
          </a:p>
          <a:p>
            <a:endParaRPr lang="en-GB" sz="1600" dirty="0" smtClean="0"/>
          </a:p>
          <a:p>
            <a:r>
              <a:rPr lang="en-GB" sz="1600" dirty="0" smtClean="0"/>
              <a:t>4. The person being coached then takes </a:t>
            </a:r>
            <a:r>
              <a:rPr lang="en-GB" sz="1600" b="1" dirty="0" smtClean="0"/>
              <a:t>action</a:t>
            </a:r>
            <a:r>
              <a:rPr lang="en-GB" sz="1600" dirty="0" smtClean="0"/>
              <a:t>, based on the plan, and fieldwork agreed with the Leadership coach.  These include ‘</a:t>
            </a:r>
            <a:r>
              <a:rPr lang="en-GB" sz="1600" i="1" dirty="0" smtClean="0"/>
              <a:t>challenges</a:t>
            </a:r>
            <a:r>
              <a:rPr lang="en-GB" sz="1600" dirty="0" smtClean="0"/>
              <a:t>’ (delivering on the plan) ‘</a:t>
            </a:r>
            <a:r>
              <a:rPr lang="en-GB" sz="1600" i="1" dirty="0" smtClean="0"/>
              <a:t>ponder questions</a:t>
            </a:r>
            <a:r>
              <a:rPr lang="en-GB" sz="1600" dirty="0" smtClean="0"/>
              <a:t>’ (issues for the person being coached to consider) and impacts which they ‘</a:t>
            </a:r>
            <a:r>
              <a:rPr lang="en-GB" sz="1600" i="1" dirty="0" smtClean="0"/>
              <a:t>just notice</a:t>
            </a:r>
            <a:r>
              <a:rPr lang="en-GB" sz="1600" dirty="0" smtClean="0"/>
              <a:t>’ . </a:t>
            </a:r>
            <a:r>
              <a:rPr lang="en-GB" sz="1600" b="1" dirty="0" smtClean="0"/>
              <a:t>Action provides experience.</a:t>
            </a:r>
            <a:endParaRPr lang="en-GB" sz="1600" dirty="0" smtClean="0"/>
          </a:p>
          <a:p>
            <a:endParaRPr lang="en-GB" sz="1600" dirty="0" smtClean="0"/>
          </a:p>
          <a:p>
            <a:r>
              <a:rPr lang="en-GB" sz="1600" dirty="0" smtClean="0"/>
              <a:t>5. The final step is the </a:t>
            </a:r>
            <a:r>
              <a:rPr lang="en-GB" sz="1600" b="1" dirty="0" smtClean="0"/>
              <a:t>Review</a:t>
            </a:r>
            <a:r>
              <a:rPr lang="en-GB" sz="1600" dirty="0" smtClean="0"/>
              <a:t>, when the person being coached comes back and reviews what happened, or didn’t happen, what they learned, what went well and what they might do differently in future. </a:t>
            </a:r>
            <a:r>
              <a:rPr lang="en-GB" sz="1600" b="1" dirty="0" smtClean="0"/>
              <a:t>The</a:t>
            </a:r>
            <a:r>
              <a:rPr lang="en-GB" sz="1600" dirty="0" smtClean="0"/>
              <a:t> </a:t>
            </a:r>
            <a:r>
              <a:rPr lang="en-GB" sz="1600" b="1" dirty="0" smtClean="0"/>
              <a:t>Review step results in learning.</a:t>
            </a:r>
            <a:endParaRPr lang="en-GB" sz="1600" dirty="0" smtClean="0"/>
          </a:p>
          <a:p>
            <a:endParaRPr lang="en-GB" sz="1600" dirty="0" smtClean="0"/>
          </a:p>
          <a:p>
            <a:r>
              <a:rPr lang="en-GB" sz="1600" dirty="0" smtClean="0"/>
              <a:t>The coaching conversation isn’t a single, linear process – it can loop back at any step</a:t>
            </a:r>
            <a:endParaRPr lang="en-GB" sz="1600" b="1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6BA9691F-F372-453D-83C5-4DAC444323CE}" type="slidenum">
              <a:rPr lang="en-CA" sz="1200" kern="1200">
                <a:solidFill>
                  <a:srgbClr val="000000"/>
                </a:solidFill>
                <a:latin typeface="Arial" pitchFamily="115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CA" sz="1200" kern="1200" dirty="0">
              <a:solidFill>
                <a:srgbClr val="000000"/>
              </a:solidFill>
              <a:latin typeface="Arial" pitchFamily="115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8755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jpe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886E4-10AD-4C8F-B3B9-5E2AEA497879}" type="datetime1">
              <a:rPr lang="en-US" smtClean="0"/>
              <a:t>1/3/2014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www.thefortongroup.com cthefortongroupltd 2010-2014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89F3-D6E7-41BB-A433-D7CEBCC51CA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E57F7-2167-466F-82B8-05335AB3C257}" type="datetime1">
              <a:rPr lang="en-US" smtClean="0"/>
              <a:t>1/3/2014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www.thefortongroup.com cthefortongroupltd 2010-2014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89F3-D6E7-41BB-A433-D7CEBCC51CA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4012-F0BB-4EE0-8D1A-E29290DCEED4}" type="datetime1">
              <a:rPr lang="en-US" smtClean="0"/>
              <a:t>1/3/2014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www.thefortongroup.com cthefortongroupltd 2010-2014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89F3-D6E7-41BB-A433-D7CEBCC51CA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3657600" y="2895600"/>
            <a:ext cx="5181600" cy="1676400"/>
          </a:xfrm>
        </p:spPr>
        <p:txBody>
          <a:bodyPr lIns="91440" tIns="45720" rIns="91440" bIns="45720"/>
          <a:lstStyle>
            <a:lvl1pPr>
              <a:lnSpc>
                <a:spcPct val="80000"/>
              </a:lnSpc>
              <a:defRPr sz="44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pic>
        <p:nvPicPr>
          <p:cNvPr id="5143" name="Picture 2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477000"/>
            <a:ext cx="2686050" cy="161925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2" y="0"/>
            <a:ext cx="1656184" cy="16075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2" y="6093296"/>
            <a:ext cx="1579276" cy="7388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546165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 autoUpdateAnimBg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41438"/>
            <a:ext cx="3990975" cy="482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1688" y="1341438"/>
            <a:ext cx="3992562" cy="482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457200" indent="-457200" algn="l" rtl="0" fontAlgn="base">
              <a:spcBef>
                <a:spcPct val="0"/>
              </a:spcBef>
              <a:spcAft>
                <a:spcPct val="0"/>
              </a:spcAft>
            </a:pPr>
            <a:r>
              <a:rPr lang="en-GB" sz="1200" kern="1200" smtClean="0">
                <a:solidFill>
                  <a:srgbClr val="5E5E5E"/>
                </a:solidFill>
                <a:latin typeface="Arial"/>
                <a:ea typeface="+mn-ea"/>
                <a:cs typeface="+mn-cs"/>
              </a:rPr>
              <a:t>www.thefortongroup.com cthefortongroupltd 2010-2014</a:t>
            </a:r>
            <a:endParaRPr lang="en-GB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11959" y="6477000"/>
            <a:ext cx="4403403" cy="336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>
              <a:defRPr sz="1200">
                <a:solidFill>
                  <a:srgbClr val="5E5E5E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/>
              <a:t>www.thefortongroup.com </a:t>
            </a:r>
            <a:r>
              <a:rPr lang="en-GB" sz="1050" dirty="0" smtClean="0"/>
              <a:t>©The Forton Group Ltd. 2010-2014</a:t>
            </a:r>
            <a:endParaRPr lang="en-GB" sz="1100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3657600" y="2895600"/>
            <a:ext cx="5181600" cy="1676400"/>
          </a:xfrm>
        </p:spPr>
        <p:txBody>
          <a:bodyPr lIns="91440" tIns="45720" rIns="91440" bIns="45720"/>
          <a:lstStyle>
            <a:lvl1pPr>
              <a:lnSpc>
                <a:spcPct val="80000"/>
              </a:lnSpc>
              <a:defRPr sz="4400">
                <a:solidFill>
                  <a:srgbClr val="CC6600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pic>
        <p:nvPicPr>
          <p:cNvPr id="5143" name="Picture 2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477000"/>
            <a:ext cx="2686050" cy="161925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23727" cy="20614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7272"/>
            <a:ext cx="2096404" cy="9807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546165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 autoUpdateAnimBg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403648" cy="13624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0792"/>
            <a:ext cx="1404848" cy="6572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0792"/>
            <a:ext cx="1404848" cy="657208"/>
          </a:xfrm>
          <a:prstGeom prst="rect">
            <a:avLst/>
          </a:prstGeom>
        </p:spPr>
      </p:pic>
      <p:sp>
        <p:nvSpPr>
          <p:cNvPr id="6" name="Rectangle 9"/>
          <p:cNvSpPr txBox="1">
            <a:spLocks noChangeArrowheads="1"/>
          </p:cNvSpPr>
          <p:nvPr userDrawn="1"/>
        </p:nvSpPr>
        <p:spPr bwMode="auto">
          <a:xfrm>
            <a:off x="4211959" y="6477000"/>
            <a:ext cx="4403403" cy="336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457200" indent="-457200" algn="l" defTabSz="914400" rtl="0" eaLnBrk="1" latinLnBrk="0" hangingPunct="1">
              <a:defRPr sz="1200" kern="1200">
                <a:solidFill>
                  <a:srgbClr val="5E5E5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/>
              <a:t>www.thefortongroup.com </a:t>
            </a:r>
            <a:r>
              <a:rPr lang="en-GB" sz="1050" dirty="0" smtClean="0"/>
              <a:t>©The Forton Group Ltd. 2010-2014</a:t>
            </a:r>
            <a:endParaRPr lang="en-GB" sz="1100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CC6600"/>
                </a:solidFill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477000"/>
            <a:ext cx="2971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457200" indent="-457200" algn="l" rtl="0" fontAlgn="base">
              <a:spcBef>
                <a:spcPct val="0"/>
              </a:spcBef>
              <a:spcAft>
                <a:spcPct val="0"/>
              </a:spcAft>
            </a:pPr>
            <a:r>
              <a:rPr lang="en-GB" sz="1200" kern="1200" smtClean="0">
                <a:solidFill>
                  <a:srgbClr val="5E5E5E"/>
                </a:solidFill>
                <a:latin typeface="Arial"/>
                <a:ea typeface="+mn-ea"/>
                <a:cs typeface="+mn-cs"/>
              </a:rPr>
              <a:t>www.thefortongroup.com cthefortongroupltd 2010-2014</a:t>
            </a:r>
            <a:endParaRPr lang="en-GB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A0887-5D22-4E96-9376-D19605979AED}" type="datetime1">
              <a:rPr lang="en-US" smtClean="0"/>
              <a:t>1/3/2014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www.thefortongroup.com cthefortongroupltd 2010-2014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89F3-D6E7-41BB-A433-D7CEBCC51CA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477000"/>
            <a:ext cx="2971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457200" indent="-457200" algn="l" rtl="0" fontAlgn="base">
              <a:spcBef>
                <a:spcPct val="0"/>
              </a:spcBef>
              <a:spcAft>
                <a:spcPct val="0"/>
              </a:spcAft>
            </a:pPr>
            <a:r>
              <a:rPr lang="en-GB" sz="1200" kern="1200" smtClean="0">
                <a:solidFill>
                  <a:srgbClr val="5E5E5E"/>
                </a:solidFill>
                <a:latin typeface="Arial"/>
                <a:ea typeface="+mn-ea"/>
                <a:cs typeface="+mn-cs"/>
              </a:rPr>
              <a:t>www.thefortongroup.com cthefortongroupltd 2010-2014</a:t>
            </a:r>
            <a:endParaRPr lang="en-GB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17E5E-6796-4B28-A900-B7ABFB32CAF5}" type="datetimeFigureOut">
              <a:rPr lang="en-GB" smtClean="0"/>
              <a:t>03/01/2014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mtClean="0"/>
              <a:t>www.thefortongroup.com </a:t>
            </a:r>
            <a:r>
              <a:rPr lang="en-GB" sz="1050" smtClean="0"/>
              <a:t>©The Forton Group Ltd. 2010-2014</a:t>
            </a:r>
            <a:endParaRPr lang="en-GB" sz="11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9148B-AB37-4E65-B658-A4C4A24DAB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7883656"/>
      </p:ext>
    </p:extLst>
  </p:cSld>
  <p:clrMapOvr>
    <a:masterClrMapping/>
  </p:clrMapOvr>
  <p:hf sldNum="0"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17E5E-6796-4B28-A900-B7ABFB32CAF5}" type="datetimeFigureOut">
              <a:rPr lang="en-GB" smtClean="0"/>
              <a:t>03/01/2014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mtClean="0"/>
              <a:t>www.thefortongroup.com </a:t>
            </a:r>
            <a:r>
              <a:rPr lang="en-GB" sz="1050" smtClean="0"/>
              <a:t>©The Forton Group Ltd. 2010-2014</a:t>
            </a:r>
            <a:endParaRPr lang="en-GB" sz="11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9148B-AB37-4E65-B658-A4C4A24DAB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2568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17E5E-6796-4B28-A900-B7ABFB32CAF5}" type="datetimeFigureOut">
              <a:rPr lang="en-GB" smtClean="0"/>
              <a:t>03/01/2014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mtClean="0"/>
              <a:t>www.thefortongroup.com </a:t>
            </a:r>
            <a:r>
              <a:rPr lang="en-GB" sz="1050" smtClean="0"/>
              <a:t>©The Forton Group Ltd. 2010-2014</a:t>
            </a:r>
            <a:endParaRPr lang="en-GB" sz="11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9148B-AB37-4E65-B658-A4C4A24DAB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454639"/>
      </p:ext>
    </p:extLst>
  </p:cSld>
  <p:clrMapOvr>
    <a:masterClrMapping/>
  </p:clrMapOvr>
  <p:hf sldNum="0"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17E5E-6796-4B28-A900-B7ABFB32CAF5}" type="datetimeFigureOut">
              <a:rPr lang="en-GB" smtClean="0"/>
              <a:t>03/01/2014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mtClean="0"/>
              <a:t>www.thefortongroup.com </a:t>
            </a:r>
            <a:r>
              <a:rPr lang="en-GB" sz="1050" smtClean="0"/>
              <a:t>©The Forton Group Ltd. 2010-2014</a:t>
            </a:r>
            <a:endParaRPr lang="en-GB" sz="11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9148B-AB37-4E65-B658-A4C4A24DAB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0391236"/>
      </p:ext>
    </p:extLst>
  </p:cSld>
  <p:clrMapOvr>
    <a:masterClrMapping/>
  </p:clrMapOvr>
  <p:hf sldNum="0"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17E5E-6796-4B28-A900-B7ABFB32CAF5}" type="datetimeFigureOut">
              <a:rPr lang="en-GB" smtClean="0"/>
              <a:t>03/01/2014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mtClean="0"/>
              <a:t>www.thefortongroup.com </a:t>
            </a:r>
            <a:r>
              <a:rPr lang="en-GB" sz="1050" smtClean="0"/>
              <a:t>©The Forton Group Ltd. 2010-2014</a:t>
            </a:r>
            <a:endParaRPr lang="en-GB" sz="11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9148B-AB37-4E65-B658-A4C4A24DAB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374578"/>
      </p:ext>
    </p:extLst>
  </p:cSld>
  <p:clrMapOvr>
    <a:masterClrMapping/>
  </p:clrMapOvr>
  <p:hf sldNum="0"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17E5E-6796-4B28-A900-B7ABFB32CAF5}" type="datetimeFigureOut">
              <a:rPr lang="en-GB" smtClean="0"/>
              <a:t>03/01/2014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mtClean="0"/>
              <a:t>www.thefortongroup.com </a:t>
            </a:r>
            <a:r>
              <a:rPr lang="en-GB" sz="1050" smtClean="0"/>
              <a:t>©The Forton Group Ltd. 2010-2014</a:t>
            </a:r>
            <a:endParaRPr lang="en-GB" sz="11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9148B-AB37-4E65-B658-A4C4A24DAB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785359"/>
      </p:ext>
    </p:extLst>
  </p:cSld>
  <p:clrMapOvr>
    <a:masterClrMapping/>
  </p:clrMapOvr>
  <p:hf sldNum="0"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17E5E-6796-4B28-A900-B7ABFB32CAF5}" type="datetimeFigureOut">
              <a:rPr lang="en-GB" smtClean="0"/>
              <a:t>03/01/2014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mtClean="0"/>
              <a:t>www.thefortongroup.com </a:t>
            </a:r>
            <a:r>
              <a:rPr lang="en-GB" sz="1050" smtClean="0"/>
              <a:t>©The Forton Group Ltd. 2010-2014</a:t>
            </a:r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9148B-AB37-4E65-B658-A4C4A24DAB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64069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17E5E-6796-4B28-A900-B7ABFB32CAF5}" type="datetimeFigureOut">
              <a:rPr lang="en-GB" smtClean="0"/>
              <a:t>03/01/2014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mtClean="0"/>
              <a:t>www.thefortongroup.com </a:t>
            </a:r>
            <a:r>
              <a:rPr lang="en-GB" sz="1050" smtClean="0"/>
              <a:t>©The Forton Group Ltd. 2010-2014</a:t>
            </a:r>
            <a:endParaRPr lang="en-GB" sz="11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9148B-AB37-4E65-B658-A4C4A24DAB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5978376"/>
      </p:ext>
    </p:extLst>
  </p:cSld>
  <p:clrMapOvr>
    <a:masterClrMapping/>
  </p:clrMapOvr>
  <p:hf sldNum="0"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17E5E-6796-4B28-A900-B7ABFB32CAF5}" type="datetimeFigureOut">
              <a:rPr lang="en-GB" smtClean="0"/>
              <a:t>03/01/2014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mtClean="0"/>
              <a:t>www.thefortongroup.com </a:t>
            </a:r>
            <a:r>
              <a:rPr lang="en-GB" sz="1050" smtClean="0"/>
              <a:t>©The Forton Group Ltd. 2010-2014</a:t>
            </a:r>
            <a:endParaRPr lang="en-GB" sz="11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9148B-AB37-4E65-B658-A4C4A24DAB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810217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A1724-2398-4686-A9CC-662EB50A1C58}" type="datetime1">
              <a:rPr lang="en-US" smtClean="0"/>
              <a:t>1/3/2014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www.thefortongroup.com cthefortongroupltd 2010-2014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89F3-D6E7-41BB-A433-D7CEBCC51CA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17E5E-6796-4B28-A900-B7ABFB32CAF5}" type="datetimeFigureOut">
              <a:rPr lang="en-GB" smtClean="0"/>
              <a:t>03/01/2014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mtClean="0"/>
              <a:t>www.thefortongroup.com </a:t>
            </a:r>
            <a:r>
              <a:rPr lang="en-GB" sz="1050" smtClean="0"/>
              <a:t>©The Forton Group Ltd. 2010-2014</a:t>
            </a:r>
            <a:endParaRPr lang="en-GB" sz="11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9148B-AB37-4E65-B658-A4C4A24DAB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476412"/>
      </p:ext>
    </p:extLst>
  </p:cSld>
  <p:clrMapOvr>
    <a:masterClrMapping/>
  </p:clrMapOvr>
  <p:hf sldNum="0"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17E5E-6796-4B28-A900-B7ABFB32CAF5}" type="datetimeFigureOut">
              <a:rPr lang="en-GB" smtClean="0"/>
              <a:t>03/01/2014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mtClean="0"/>
              <a:t>www.thefortongroup.com </a:t>
            </a:r>
            <a:r>
              <a:rPr lang="en-GB" sz="1050" smtClean="0"/>
              <a:t>©The Forton Group Ltd. 2010-2014</a:t>
            </a:r>
            <a:endParaRPr lang="en-GB" sz="11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9148B-AB37-4E65-B658-A4C4A24DAB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7632585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D6BB0-850C-453F-9956-47F45B176F96}" type="datetime1">
              <a:rPr lang="en-US" smtClean="0"/>
              <a:t>1/3/2014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www.thefortongroup.com cthefortongroupltd 2010-2014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89F3-D6E7-41BB-A433-D7CEBCC51CA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CE109-6036-402F-BB5B-4629B88E58E9}" type="datetime1">
              <a:rPr lang="en-US" smtClean="0"/>
              <a:t>1/3/2014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www.thefortongroup.com cthefortongroupltd 2010-2014</a:t>
            </a:r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89F3-D6E7-41BB-A433-D7CEBCC51CA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7800C-5D72-41B4-8096-00AA54325EF4}" type="datetime1">
              <a:rPr lang="en-US" smtClean="0"/>
              <a:t>1/3/2014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www.thefortongroup.com cthefortongroupltd 2010-2014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89F3-D6E7-41BB-A433-D7CEBCC51CA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30394-3D89-406B-A6F6-D6ABB15C4F1B}" type="datetime1">
              <a:rPr lang="en-US" smtClean="0"/>
              <a:t>1/3/2014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www.thefortongroup.com cthefortongroupltd 2010-2014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89F3-D6E7-41BB-A433-D7CEBCC51CA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E54ED-0B0C-495C-AE82-79788B13B3A3}" type="datetime1">
              <a:rPr lang="en-US" smtClean="0"/>
              <a:t>1/3/2014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www.thefortongroup.com cthefortongroupltd 2010-2014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89F3-D6E7-41BB-A433-D7CEBCC51CA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757A-F91B-4675-AB46-2B298EBE76D6}" type="datetime1">
              <a:rPr lang="en-US" smtClean="0"/>
              <a:t>1/3/2014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www.thefortongroup.com cthefortongroupltd 2010-2014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89F3-D6E7-41BB-A433-D7CEBCC51CA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.jpe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092D6-5BEA-4BD3-9C65-32BE656650FD}" type="datetime1">
              <a:rPr lang="en-US" smtClean="0"/>
              <a:t>1/3/2014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 smtClean="0"/>
              <a:t>www.thefortongroup.com cthefortongroupltd 2010-2014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589F3-D6E7-41BB-A433-D7CEBCC51CA5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8175" y="115888"/>
            <a:ext cx="6707188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341438"/>
            <a:ext cx="8135937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11959" y="6477000"/>
            <a:ext cx="4403403" cy="336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>
              <a:defRPr sz="1200">
                <a:solidFill>
                  <a:srgbClr val="5E5E5E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/>
              <a:t>www.thefortongroup.com </a:t>
            </a:r>
            <a:r>
              <a:rPr lang="en-GB" sz="1050" dirty="0" smtClean="0"/>
              <a:t>©The Forton Group Ltd. 2010-2014</a:t>
            </a:r>
            <a:endParaRPr lang="en-GB" sz="1100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403648" cy="13624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0792"/>
            <a:ext cx="1404848" cy="65720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67096" presetClass="entr" presetSubtype="19811446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utoUpdateAnimBg="0"/>
    </p:bldLst>
  </p:timing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115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115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115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115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115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115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115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115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000" b="1">
          <a:solidFill>
            <a:srgbClr val="CC6600"/>
          </a:solidFill>
          <a:latin typeface="Century Gothic" panose="020B0502020202020204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5E5E5E"/>
          </a:solidFill>
          <a:latin typeface="Century Gothic" panose="020B0502020202020204" pitchFamily="34" charset="0"/>
          <a:ea typeface="ＭＳ Ｐゴシック" pitchFamily="115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–"/>
        <a:defRPr sz="2400" i="1">
          <a:solidFill>
            <a:srgbClr val="5E5E5E"/>
          </a:solidFill>
          <a:latin typeface="Century Gothic" panose="020B0502020202020204" pitchFamily="34" charset="0"/>
          <a:ea typeface="ＭＳ Ｐゴシック" pitchFamily="115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5E5E5E"/>
          </a:solidFill>
          <a:latin typeface="Century Gothic" panose="020B0502020202020204" pitchFamily="34" charset="0"/>
          <a:ea typeface="ＭＳ Ｐゴシック" pitchFamily="115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defRPr sz="2000" i="1">
          <a:solidFill>
            <a:srgbClr val="5E5E5E"/>
          </a:solidFill>
          <a:latin typeface="Century Gothic" panose="020B0502020202020204" pitchFamily="34" charset="0"/>
          <a:ea typeface="ＭＳ Ｐゴシック" pitchFamily="11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defRPr sz="2000" i="1">
          <a:solidFill>
            <a:srgbClr val="5E5E5E"/>
          </a:solidFill>
          <a:latin typeface="+mn-lt"/>
          <a:ea typeface="ＭＳ Ｐゴシック" pitchFamily="11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defRPr sz="2000" i="1">
          <a:solidFill>
            <a:srgbClr val="5E5E5E"/>
          </a:solidFill>
          <a:latin typeface="+mn-lt"/>
          <a:ea typeface="ＭＳ Ｐゴシック" pitchFamily="11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defRPr sz="2000" i="1">
          <a:solidFill>
            <a:srgbClr val="5E5E5E"/>
          </a:solidFill>
          <a:latin typeface="+mn-lt"/>
          <a:ea typeface="ＭＳ Ｐゴシック" pitchFamily="11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defRPr sz="2000" i="1">
          <a:solidFill>
            <a:srgbClr val="5E5E5E"/>
          </a:solidFill>
          <a:latin typeface="+mn-lt"/>
          <a:ea typeface="ＭＳ Ｐゴシック" pitchFamily="11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8175" y="115888"/>
            <a:ext cx="6707188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341438"/>
            <a:ext cx="8135937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399213"/>
            <a:ext cx="4043363" cy="342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>
              <a:defRPr sz="1200">
                <a:solidFill>
                  <a:srgbClr val="5E5E5E"/>
                </a:solidFill>
                <a:latin typeface="+mn-lt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GB" kern="1200" smtClean="0">
                <a:latin typeface="Arial"/>
                <a:ea typeface="+mn-ea"/>
                <a:cs typeface="+mn-cs"/>
              </a:rPr>
              <a:t>www.thefortongroup.com cthefortongroupltd 2010-2014</a:t>
            </a:r>
            <a:endParaRPr lang="en-GB" sz="1400" kern="1200">
              <a:latin typeface="Arial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403648" cy="13624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0792"/>
            <a:ext cx="1404848" cy="65720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725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67096" presetClass="entr" presetSubtype="19811446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utoUpdateAnimBg="0"/>
    </p:bldLst>
  </p:timing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3600" b="1" baseline="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115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115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115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115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115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115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115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115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000" b="1">
          <a:solidFill>
            <a:srgbClr val="CC6600"/>
          </a:solidFill>
          <a:latin typeface="Century Gothic" panose="020B0502020202020204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5E5E5E"/>
          </a:solidFill>
          <a:latin typeface="Century Gothic" panose="020B0502020202020204" pitchFamily="34" charset="0"/>
          <a:ea typeface="ＭＳ Ｐゴシック" pitchFamily="115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–"/>
        <a:defRPr sz="2400" i="1">
          <a:solidFill>
            <a:srgbClr val="5E5E5E"/>
          </a:solidFill>
          <a:latin typeface="Century Gothic" panose="020B0502020202020204" pitchFamily="34" charset="0"/>
          <a:ea typeface="ＭＳ Ｐゴシック" pitchFamily="115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5E5E5E"/>
          </a:solidFill>
          <a:latin typeface="Century Gothic" panose="020B0502020202020204" pitchFamily="34" charset="0"/>
          <a:ea typeface="ＭＳ Ｐゴシック" pitchFamily="115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defRPr sz="2000" i="1">
          <a:solidFill>
            <a:srgbClr val="5E5E5E"/>
          </a:solidFill>
          <a:latin typeface="Century Gothic" panose="020B0502020202020204" pitchFamily="34" charset="0"/>
          <a:ea typeface="ＭＳ Ｐゴシック" pitchFamily="11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defRPr sz="2000" i="1">
          <a:solidFill>
            <a:srgbClr val="5E5E5E"/>
          </a:solidFill>
          <a:latin typeface="+mn-lt"/>
          <a:ea typeface="ＭＳ Ｐゴシック" pitchFamily="11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defRPr sz="2000" i="1">
          <a:solidFill>
            <a:srgbClr val="5E5E5E"/>
          </a:solidFill>
          <a:latin typeface="+mn-lt"/>
          <a:ea typeface="ＭＳ Ｐゴシック" pitchFamily="11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defRPr sz="2000" i="1">
          <a:solidFill>
            <a:srgbClr val="5E5E5E"/>
          </a:solidFill>
          <a:latin typeface="+mn-lt"/>
          <a:ea typeface="ＭＳ Ｐゴシック" pitchFamily="11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defRPr sz="2000" i="1">
          <a:solidFill>
            <a:srgbClr val="5E5E5E"/>
          </a:solidFill>
          <a:latin typeface="+mn-lt"/>
          <a:ea typeface="ＭＳ Ｐゴシック" pitchFamily="11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8175" y="115888"/>
            <a:ext cx="6707188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341438"/>
            <a:ext cx="8135937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8" name="Rectangle 9"/>
          <p:cNvSpPr txBox="1">
            <a:spLocks noChangeArrowheads="1"/>
          </p:cNvSpPr>
          <p:nvPr userDrawn="1"/>
        </p:nvSpPr>
        <p:spPr bwMode="auto">
          <a:xfrm>
            <a:off x="4211959" y="6477000"/>
            <a:ext cx="4403403" cy="336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457200" indent="-457200" algn="l" defTabSz="914400" rtl="0" eaLnBrk="1" latinLnBrk="0" hangingPunct="1">
              <a:defRPr sz="1200" kern="1200">
                <a:solidFill>
                  <a:srgbClr val="5E5E5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/>
              <a:t>www.thefortongroup.com </a:t>
            </a:r>
            <a:r>
              <a:rPr lang="en-GB" sz="1050" dirty="0" smtClean="0"/>
              <a:t>©The Forton Group Ltd. 2010-2014</a:t>
            </a:r>
            <a:endParaRPr lang="en-GB" sz="110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0792"/>
            <a:ext cx="1404848" cy="6572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403648" cy="13624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67096" presetClass="entr" presetSubtype="19811446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utoUpdateAnimBg="0"/>
    </p:bldLst>
  </p:timing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3600" b="1" baseline="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115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115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115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115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115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115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115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115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000" b="1">
          <a:solidFill>
            <a:srgbClr val="CC6600"/>
          </a:solidFill>
          <a:latin typeface="Century Gothic" panose="020B0502020202020204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5E5E5E"/>
          </a:solidFill>
          <a:latin typeface="Century Gothic" panose="020B0502020202020204" pitchFamily="34" charset="0"/>
          <a:ea typeface="ＭＳ Ｐゴシック" pitchFamily="115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–"/>
        <a:defRPr sz="2400" i="1">
          <a:solidFill>
            <a:srgbClr val="5E5E5E"/>
          </a:solidFill>
          <a:latin typeface="Century Gothic" panose="020B0502020202020204" pitchFamily="34" charset="0"/>
          <a:ea typeface="ＭＳ Ｐゴシック" pitchFamily="115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5E5E5E"/>
          </a:solidFill>
          <a:latin typeface="Century Gothic" panose="020B0502020202020204" pitchFamily="34" charset="0"/>
          <a:ea typeface="ＭＳ Ｐゴシック" pitchFamily="115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defRPr sz="2000" i="1">
          <a:solidFill>
            <a:srgbClr val="5E5E5E"/>
          </a:solidFill>
          <a:latin typeface="Century Gothic" panose="020B0502020202020204" pitchFamily="34" charset="0"/>
          <a:ea typeface="ＭＳ Ｐゴシック" pitchFamily="11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defRPr sz="2000" i="1">
          <a:solidFill>
            <a:srgbClr val="5E5E5E"/>
          </a:solidFill>
          <a:latin typeface="+mn-lt"/>
          <a:ea typeface="ＭＳ Ｐゴシック" pitchFamily="11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defRPr sz="2000" i="1">
          <a:solidFill>
            <a:srgbClr val="5E5E5E"/>
          </a:solidFill>
          <a:latin typeface="+mn-lt"/>
          <a:ea typeface="ＭＳ Ｐゴシック" pitchFamily="11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defRPr sz="2000" i="1">
          <a:solidFill>
            <a:srgbClr val="5E5E5E"/>
          </a:solidFill>
          <a:latin typeface="+mn-lt"/>
          <a:ea typeface="ＭＳ Ｐゴシック" pitchFamily="11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defRPr sz="2000" i="1">
          <a:solidFill>
            <a:srgbClr val="5E5E5E"/>
          </a:solidFill>
          <a:latin typeface="+mn-lt"/>
          <a:ea typeface="ＭＳ Ｐゴシック" pitchFamily="11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8175" y="115888"/>
            <a:ext cx="6707188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341438"/>
            <a:ext cx="8135937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403648" cy="1362465"/>
          </a:xfrm>
          <a:prstGeom prst="rect">
            <a:avLst/>
          </a:prstGeom>
        </p:spPr>
      </p:pic>
      <p:sp>
        <p:nvSpPr>
          <p:cNvPr id="9" name="Rectangle 9"/>
          <p:cNvSpPr txBox="1">
            <a:spLocks noChangeArrowheads="1"/>
          </p:cNvSpPr>
          <p:nvPr userDrawn="1"/>
        </p:nvSpPr>
        <p:spPr bwMode="auto">
          <a:xfrm>
            <a:off x="4211959" y="6477000"/>
            <a:ext cx="4403403" cy="336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457200" indent="-457200" algn="l" defTabSz="914400" rtl="0" eaLnBrk="1" latinLnBrk="0" hangingPunct="1">
              <a:defRPr sz="1200" kern="1200">
                <a:solidFill>
                  <a:srgbClr val="5E5E5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/>
              <a:t>www.thefortongroup.com </a:t>
            </a:r>
            <a:r>
              <a:rPr lang="en-GB" sz="1050" dirty="0" smtClean="0"/>
              <a:t>©The Forton Group Ltd. 2010-2014</a:t>
            </a:r>
            <a:endParaRPr lang="en-GB" sz="110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0792"/>
            <a:ext cx="1404848" cy="65720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67096" presetClass="entr" presetSubtype="19811446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utoUpdateAnimBg="0"/>
    </p:bldLst>
  </p:timing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115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115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115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115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115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115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115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115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000" b="1">
          <a:solidFill>
            <a:srgbClr val="CC6600"/>
          </a:solidFill>
          <a:latin typeface="Century Gothic" panose="020B0502020202020204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5E5E5E"/>
          </a:solidFill>
          <a:latin typeface="Century Gothic" panose="020B0502020202020204" pitchFamily="34" charset="0"/>
          <a:ea typeface="ＭＳ Ｐゴシック" pitchFamily="115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–"/>
        <a:defRPr sz="2400" i="1">
          <a:solidFill>
            <a:srgbClr val="5E5E5E"/>
          </a:solidFill>
          <a:latin typeface="Century Gothic" panose="020B0502020202020204" pitchFamily="34" charset="0"/>
          <a:ea typeface="ＭＳ Ｐゴシック" pitchFamily="115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5E5E5E"/>
          </a:solidFill>
          <a:latin typeface="Century Gothic" panose="020B0502020202020204" pitchFamily="34" charset="0"/>
          <a:ea typeface="ＭＳ Ｐゴシック" pitchFamily="115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defRPr sz="2000" i="1">
          <a:solidFill>
            <a:srgbClr val="5E5E5E"/>
          </a:solidFill>
          <a:latin typeface="Century Gothic" panose="020B0502020202020204" pitchFamily="34" charset="0"/>
          <a:ea typeface="ＭＳ Ｐゴシック" pitchFamily="11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defRPr sz="2000" i="1">
          <a:solidFill>
            <a:srgbClr val="5E5E5E"/>
          </a:solidFill>
          <a:latin typeface="+mn-lt"/>
          <a:ea typeface="ＭＳ Ｐゴシック" pitchFamily="11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defRPr sz="2000" i="1">
          <a:solidFill>
            <a:srgbClr val="5E5E5E"/>
          </a:solidFill>
          <a:latin typeface="+mn-lt"/>
          <a:ea typeface="ＭＳ Ｐゴシック" pitchFamily="11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defRPr sz="2000" i="1">
          <a:solidFill>
            <a:srgbClr val="5E5E5E"/>
          </a:solidFill>
          <a:latin typeface="+mn-lt"/>
          <a:ea typeface="ＭＳ Ｐゴシック" pitchFamily="11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defRPr sz="2000" i="1">
          <a:solidFill>
            <a:srgbClr val="5E5E5E"/>
          </a:solidFill>
          <a:latin typeface="+mn-lt"/>
          <a:ea typeface="ＭＳ Ｐゴシック" pitchFamily="11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8175" y="115888"/>
            <a:ext cx="6707188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341438"/>
            <a:ext cx="8135937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8" name="Rectangle 9"/>
          <p:cNvSpPr txBox="1">
            <a:spLocks noChangeArrowheads="1"/>
          </p:cNvSpPr>
          <p:nvPr userDrawn="1"/>
        </p:nvSpPr>
        <p:spPr bwMode="auto">
          <a:xfrm>
            <a:off x="4211959" y="6477000"/>
            <a:ext cx="4403403" cy="336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457200" indent="-457200" algn="l" defTabSz="914400" rtl="0" eaLnBrk="1" latinLnBrk="0" hangingPunct="1">
              <a:defRPr sz="1200" kern="1200">
                <a:solidFill>
                  <a:srgbClr val="5E5E5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/>
              <a:t>www.thefortongroup.com </a:t>
            </a:r>
            <a:r>
              <a:rPr lang="en-GB" sz="1050" dirty="0" smtClean="0"/>
              <a:t>©The Forton Group Ltd. 2010-2014</a:t>
            </a:r>
            <a:endParaRPr lang="en-GB" sz="110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403648" cy="13624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0792"/>
            <a:ext cx="1404848" cy="65720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67096" presetClass="entr" presetSubtype="19811446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utoUpdateAnimBg="0"/>
    </p:bldLst>
  </p:timing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115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115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115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115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115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115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115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115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000" b="1">
          <a:solidFill>
            <a:srgbClr val="CC6600"/>
          </a:solidFill>
          <a:latin typeface="Century Gothic" panose="020B0502020202020204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5E5E5E"/>
          </a:solidFill>
          <a:latin typeface="Century Gothic" panose="020B0502020202020204" pitchFamily="34" charset="0"/>
          <a:ea typeface="ＭＳ Ｐゴシック" pitchFamily="115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–"/>
        <a:defRPr sz="2400" i="1">
          <a:solidFill>
            <a:srgbClr val="5E5E5E"/>
          </a:solidFill>
          <a:latin typeface="Century Gothic" panose="020B0502020202020204" pitchFamily="34" charset="0"/>
          <a:ea typeface="ＭＳ Ｐゴシック" pitchFamily="115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5E5E5E"/>
          </a:solidFill>
          <a:latin typeface="Century Gothic" panose="020B0502020202020204" pitchFamily="34" charset="0"/>
          <a:ea typeface="ＭＳ Ｐゴシック" pitchFamily="115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defRPr sz="2000" i="1">
          <a:solidFill>
            <a:srgbClr val="5E5E5E"/>
          </a:solidFill>
          <a:latin typeface="Century Gothic" panose="020B0502020202020204" pitchFamily="34" charset="0"/>
          <a:ea typeface="ＭＳ Ｐゴシック" pitchFamily="11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defRPr sz="2000" i="1">
          <a:solidFill>
            <a:srgbClr val="5E5E5E"/>
          </a:solidFill>
          <a:latin typeface="+mn-lt"/>
          <a:ea typeface="ＭＳ Ｐゴシック" pitchFamily="11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defRPr sz="2000" i="1">
          <a:solidFill>
            <a:srgbClr val="5E5E5E"/>
          </a:solidFill>
          <a:latin typeface="+mn-lt"/>
          <a:ea typeface="ＭＳ Ｐゴシック" pitchFamily="11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defRPr sz="2000" i="1">
          <a:solidFill>
            <a:srgbClr val="5E5E5E"/>
          </a:solidFill>
          <a:latin typeface="+mn-lt"/>
          <a:ea typeface="ＭＳ Ｐゴシック" pitchFamily="11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defRPr sz="2000" i="1">
          <a:solidFill>
            <a:srgbClr val="5E5E5E"/>
          </a:solidFill>
          <a:latin typeface="+mn-lt"/>
          <a:ea typeface="ＭＳ Ｐゴシック" pitchFamily="11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8175" y="115888"/>
            <a:ext cx="6707188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341438"/>
            <a:ext cx="8135937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0792"/>
            <a:ext cx="1404848" cy="6572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403648" cy="1362465"/>
          </a:xfrm>
          <a:prstGeom prst="rect">
            <a:avLst/>
          </a:prstGeom>
        </p:spPr>
      </p:pic>
      <p:sp>
        <p:nvSpPr>
          <p:cNvPr id="10" name="Rectangle 9"/>
          <p:cNvSpPr txBox="1">
            <a:spLocks noChangeArrowheads="1"/>
          </p:cNvSpPr>
          <p:nvPr userDrawn="1"/>
        </p:nvSpPr>
        <p:spPr bwMode="auto">
          <a:xfrm>
            <a:off x="4211959" y="6477000"/>
            <a:ext cx="4403403" cy="336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457200" indent="-457200" algn="l" defTabSz="914400" rtl="0" eaLnBrk="1" latinLnBrk="0" hangingPunct="1">
              <a:defRPr sz="1200" kern="1200">
                <a:solidFill>
                  <a:srgbClr val="5E5E5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/>
              <a:t>www.thefortongroup.com </a:t>
            </a:r>
            <a:r>
              <a:rPr lang="en-GB" sz="1050" dirty="0" smtClean="0"/>
              <a:t>©The Forton Group Ltd. 2010-2014</a:t>
            </a:r>
            <a:endParaRPr lang="en-GB" sz="11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67096" presetClass="entr" presetSubtype="19811446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utoUpdateAnimBg="0"/>
    </p:bldLst>
  </p:timing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115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115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115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115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115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115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115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115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000" b="1">
          <a:solidFill>
            <a:srgbClr val="116703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5E5E5E"/>
          </a:solidFill>
          <a:latin typeface="+mn-lt"/>
          <a:ea typeface="ＭＳ Ｐゴシック" pitchFamily="115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–"/>
        <a:defRPr sz="2400" i="1">
          <a:solidFill>
            <a:srgbClr val="5E5E5E"/>
          </a:solidFill>
          <a:latin typeface="+mn-lt"/>
          <a:ea typeface="ＭＳ Ｐゴシック" pitchFamily="115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5E5E5E"/>
          </a:solidFill>
          <a:latin typeface="+mn-lt"/>
          <a:ea typeface="ＭＳ Ｐゴシック" pitchFamily="115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defRPr sz="2000" i="1">
          <a:solidFill>
            <a:srgbClr val="5E5E5E"/>
          </a:solidFill>
          <a:latin typeface="+mn-lt"/>
          <a:ea typeface="ＭＳ Ｐゴシック" pitchFamily="11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defRPr sz="2000" i="1">
          <a:solidFill>
            <a:srgbClr val="5E5E5E"/>
          </a:solidFill>
          <a:latin typeface="+mn-lt"/>
          <a:ea typeface="ＭＳ Ｐゴシック" pitchFamily="11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defRPr sz="2000" i="1">
          <a:solidFill>
            <a:srgbClr val="5E5E5E"/>
          </a:solidFill>
          <a:latin typeface="+mn-lt"/>
          <a:ea typeface="ＭＳ Ｐゴシック" pitchFamily="11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defRPr sz="2000" i="1">
          <a:solidFill>
            <a:srgbClr val="5E5E5E"/>
          </a:solidFill>
          <a:latin typeface="+mn-lt"/>
          <a:ea typeface="ＭＳ Ｐゴシック" pitchFamily="11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defRPr sz="2000" i="1">
          <a:solidFill>
            <a:srgbClr val="5E5E5E"/>
          </a:solidFill>
          <a:latin typeface="+mn-lt"/>
          <a:ea typeface="ＭＳ Ｐゴシック" pitchFamily="11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8175" y="115888"/>
            <a:ext cx="6707188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341438"/>
            <a:ext cx="8135937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0792"/>
            <a:ext cx="1404848" cy="6572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403648" cy="1362465"/>
          </a:xfrm>
          <a:prstGeom prst="rect">
            <a:avLst/>
          </a:prstGeom>
        </p:spPr>
      </p:pic>
      <p:sp>
        <p:nvSpPr>
          <p:cNvPr id="10" name="Rectangle 9"/>
          <p:cNvSpPr txBox="1">
            <a:spLocks noChangeArrowheads="1"/>
          </p:cNvSpPr>
          <p:nvPr userDrawn="1"/>
        </p:nvSpPr>
        <p:spPr bwMode="auto">
          <a:xfrm>
            <a:off x="4211959" y="6477000"/>
            <a:ext cx="4403403" cy="336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457200" indent="-457200" algn="l" defTabSz="914400" rtl="0" eaLnBrk="1" latinLnBrk="0" hangingPunct="1">
              <a:defRPr sz="1200" kern="1200">
                <a:solidFill>
                  <a:srgbClr val="5E5E5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/>
              <a:t>www.thefortongroup.com </a:t>
            </a:r>
            <a:r>
              <a:rPr lang="en-GB" sz="1050" dirty="0" smtClean="0"/>
              <a:t>©The Forton Group Ltd. 2010-2014</a:t>
            </a:r>
            <a:endParaRPr lang="en-GB" sz="11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67096" presetClass="entr" presetSubtype="19811446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utoUpdateAnimBg="0"/>
    </p:bldLst>
  </p:timing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115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115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115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115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115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115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115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115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000" b="1">
          <a:solidFill>
            <a:srgbClr val="CC6600"/>
          </a:solidFill>
          <a:latin typeface="Century Gothic" panose="020B0502020202020204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5E5E5E"/>
          </a:solidFill>
          <a:latin typeface="Century Gothic" panose="020B0502020202020204" pitchFamily="34" charset="0"/>
          <a:ea typeface="ＭＳ Ｐゴシック" pitchFamily="115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–"/>
        <a:defRPr sz="2400" i="1">
          <a:solidFill>
            <a:srgbClr val="5E5E5E"/>
          </a:solidFill>
          <a:latin typeface="Century Gothic" panose="020B0502020202020204" pitchFamily="34" charset="0"/>
          <a:ea typeface="ＭＳ Ｐゴシック" pitchFamily="115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5E5E5E"/>
          </a:solidFill>
          <a:latin typeface="Century Gothic" panose="020B0502020202020204" pitchFamily="34" charset="0"/>
          <a:ea typeface="ＭＳ Ｐゴシック" pitchFamily="115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defRPr sz="2000" i="1">
          <a:solidFill>
            <a:srgbClr val="5E5E5E"/>
          </a:solidFill>
          <a:latin typeface="Century Gothic" panose="020B0502020202020204" pitchFamily="34" charset="0"/>
          <a:ea typeface="ＭＳ Ｐゴシック" pitchFamily="11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defRPr sz="2000" i="1">
          <a:solidFill>
            <a:srgbClr val="5E5E5E"/>
          </a:solidFill>
          <a:latin typeface="+mn-lt"/>
          <a:ea typeface="ＭＳ Ｐゴシック" pitchFamily="11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defRPr sz="2000" i="1">
          <a:solidFill>
            <a:srgbClr val="5E5E5E"/>
          </a:solidFill>
          <a:latin typeface="+mn-lt"/>
          <a:ea typeface="ＭＳ Ｐゴシック" pitchFamily="11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defRPr sz="2000" i="1">
          <a:solidFill>
            <a:srgbClr val="5E5E5E"/>
          </a:solidFill>
          <a:latin typeface="+mn-lt"/>
          <a:ea typeface="ＭＳ Ｐゴシック" pitchFamily="11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defRPr sz="2000" i="1">
          <a:solidFill>
            <a:srgbClr val="5E5E5E"/>
          </a:solidFill>
          <a:latin typeface="+mn-lt"/>
          <a:ea typeface="ＭＳ Ｐゴシック" pitchFamily="11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092D6-5BEA-4BD3-9C65-32BE656650FD}" type="datetime1">
              <a:rPr lang="en-US" smtClean="0"/>
              <a:t>1/3/2014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 smtClean="0"/>
              <a:t>www.thefortongroup.com cthefortongroupltd 2010-2014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589F3-D6E7-41BB-A433-D7CEBCC51CA5}" type="slidenum">
              <a:rPr lang="en-CA" smtClean="0"/>
              <a:pPr/>
              <a:t>‹#›</a:t>
            </a:fld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0792"/>
            <a:ext cx="1404848" cy="6572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403648" cy="136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879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67096" presetClass="entr" presetSubtype="19811446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5" Type="http://schemas.openxmlformats.org/officeDocument/2006/relationships/image" Target="../media/image26.png"/><Relationship Id="rId4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AV"/><Relationship Id="rId2" Type="http://schemas.microsoft.com/office/2007/relationships/media" Target="../media/media2.WAV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audio" Target="../media/media4.WAV"/><Relationship Id="rId7" Type="http://schemas.openxmlformats.org/officeDocument/2006/relationships/diagramLayout" Target="../diagrams/layout1.xml"/><Relationship Id="rId2" Type="http://schemas.microsoft.com/office/2007/relationships/media" Target="../media/media4.WAV"/><Relationship Id="rId1" Type="http://schemas.openxmlformats.org/officeDocument/2006/relationships/tags" Target="../tags/tag2.xml"/><Relationship Id="rId6" Type="http://schemas.openxmlformats.org/officeDocument/2006/relationships/diagramData" Target="../diagrams/data1.xml"/><Relationship Id="rId11" Type="http://schemas.openxmlformats.org/officeDocument/2006/relationships/image" Target="../media/image13.png"/><Relationship Id="rId5" Type="http://schemas.openxmlformats.org/officeDocument/2006/relationships/notesSlide" Target="../notesSlides/notesSlide4.xml"/><Relationship Id="rId10" Type="http://schemas.microsoft.com/office/2007/relationships/diagramDrawing" Target="../diagrams/drawing1.xml"/><Relationship Id="rId4" Type="http://schemas.openxmlformats.org/officeDocument/2006/relationships/slideLayout" Target="../slideLayouts/slideLayout13.xml"/><Relationship Id="rId9" Type="http://schemas.openxmlformats.org/officeDocument/2006/relationships/diagramColors" Target="../diagrams/colors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17.tiff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WAV"/><Relationship Id="rId7" Type="http://schemas.openxmlformats.org/officeDocument/2006/relationships/image" Target="../media/image11.png"/><Relationship Id="rId2" Type="http://schemas.microsoft.com/office/2007/relationships/media" Target="../media/media7.WAV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53408" y="2001837"/>
            <a:ext cx="6176563" cy="4351338"/>
          </a:xfrm>
          <a:prstGeom prst="rect">
            <a:avLst/>
          </a:prstGeom>
        </p:spPr>
      </p:pic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7662" y="836712"/>
            <a:ext cx="8443913" cy="2618774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600" dirty="0" smtClean="0">
                <a:solidFill>
                  <a:schemeClr val="tx1"/>
                </a:solidFill>
              </a:rPr>
              <a:t>The Professional Leadership Coaching Model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3" name="Footer Placeholder 3"/>
          <p:cNvSpPr txBox="1">
            <a:spLocks/>
          </p:cNvSpPr>
          <p:nvPr/>
        </p:nvSpPr>
        <p:spPr>
          <a:xfrm>
            <a:off x="6524600" y="6477000"/>
            <a:ext cx="2619400" cy="381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©2009 The Forton Group Limited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~PP349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2010"/>
  <p:timing>
    <p:tnLst>
      <p:par>
        <p:cTn id="1" dur="indefinite" restart="never" nodeType="tmRoot">
          <p:childTnLst>
            <p:audio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2428859" y="115888"/>
            <a:ext cx="6186503" cy="763587"/>
          </a:xfrm>
        </p:spPr>
        <p:txBody>
          <a:bodyPr/>
          <a:lstStyle/>
          <a:p>
            <a:r>
              <a:rPr lang="en-GB" b="0" dirty="0" smtClean="0"/>
              <a:t>Element 3: the field</a:t>
            </a:r>
          </a:p>
        </p:txBody>
      </p:sp>
      <p:pic>
        <p:nvPicPr>
          <p:cNvPr id="26627" name="Content Placeholder 3" descr="Leadership Coaching Model field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1390545" y="1285860"/>
            <a:ext cx="7753456" cy="5572140"/>
          </a:xfrm>
        </p:spPr>
      </p:pic>
    </p:spTree>
  </p:cSld>
  <p:clrMapOvr>
    <a:masterClrMapping/>
  </p:clrMapOvr>
  <p:transition advTm="65151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2435833" y="395655"/>
            <a:ext cx="6186503" cy="763587"/>
          </a:xfrm>
        </p:spPr>
        <p:txBody>
          <a:bodyPr/>
          <a:lstStyle/>
          <a:p>
            <a:r>
              <a:rPr lang="en-GB" b="0" dirty="0" smtClean="0">
                <a:solidFill>
                  <a:schemeClr val="tx1"/>
                </a:solidFill>
              </a:rPr>
              <a:t>Resources: </a:t>
            </a:r>
            <a:r>
              <a:rPr lang="en-GB" b="0" i="1" spc="600" dirty="0" smtClean="0">
                <a:solidFill>
                  <a:schemeClr val="tx1"/>
                </a:solidFill>
              </a:rPr>
              <a:t>PIES</a:t>
            </a:r>
          </a:p>
        </p:txBody>
      </p:sp>
      <p:pic>
        <p:nvPicPr>
          <p:cNvPr id="27651" name="Content Placeholder 4" descr="Leadership Coaching Model pies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4071934" y="1026689"/>
            <a:ext cx="5072066" cy="5831311"/>
          </a:xfrm>
        </p:spPr>
      </p:pic>
      <p:sp>
        <p:nvSpPr>
          <p:cNvPr id="6" name="TextBox 5"/>
          <p:cNvSpPr txBox="1"/>
          <p:nvPr/>
        </p:nvSpPr>
        <p:spPr>
          <a:xfrm>
            <a:off x="571472" y="2000240"/>
            <a:ext cx="385765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b="1" dirty="0" smtClean="0">
                <a:solidFill>
                  <a:srgbClr val="CC6600"/>
                </a:solidFill>
              </a:rPr>
              <a:t>Physical</a:t>
            </a:r>
          </a:p>
          <a:p>
            <a:pPr>
              <a:lnSpc>
                <a:spcPct val="150000"/>
              </a:lnSpc>
            </a:pPr>
            <a:r>
              <a:rPr lang="en-GB" sz="2800" b="1" dirty="0" smtClean="0">
                <a:solidFill>
                  <a:srgbClr val="CC6600"/>
                </a:solidFill>
              </a:rPr>
              <a:t>Intellectual</a:t>
            </a:r>
          </a:p>
          <a:p>
            <a:pPr>
              <a:lnSpc>
                <a:spcPct val="150000"/>
              </a:lnSpc>
            </a:pPr>
            <a:r>
              <a:rPr lang="en-GB" sz="2800" b="1" dirty="0" smtClean="0">
                <a:solidFill>
                  <a:srgbClr val="CC6600"/>
                </a:solidFill>
              </a:rPr>
              <a:t>Emotional</a:t>
            </a:r>
          </a:p>
          <a:p>
            <a:pPr>
              <a:lnSpc>
                <a:spcPct val="150000"/>
              </a:lnSpc>
            </a:pPr>
            <a:r>
              <a:rPr lang="en-GB" sz="2800" b="1" dirty="0" smtClean="0">
                <a:solidFill>
                  <a:srgbClr val="CC6600"/>
                </a:solidFill>
              </a:rPr>
              <a:t>Social</a:t>
            </a:r>
          </a:p>
          <a:p>
            <a:endParaRPr lang="en-GB" dirty="0"/>
          </a:p>
        </p:txBody>
      </p:sp>
    </p:spTree>
  </p:cSld>
  <p:clrMapOvr>
    <a:masterClrMapping/>
  </p:clrMapOvr>
  <p:transition advTm="5334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2357421" y="115888"/>
            <a:ext cx="6257941" cy="763587"/>
          </a:xfrm>
        </p:spPr>
        <p:txBody>
          <a:bodyPr/>
          <a:lstStyle/>
          <a:p>
            <a:r>
              <a:rPr lang="en-GB" b="0" dirty="0" smtClean="0"/>
              <a:t>Element 4: the principles </a:t>
            </a:r>
          </a:p>
        </p:txBody>
      </p:sp>
      <p:pic>
        <p:nvPicPr>
          <p:cNvPr id="20483" name="Content Placeholder 3" descr="Leadership Coaching Model principles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24006" y="1214422"/>
            <a:ext cx="8319994" cy="5643578"/>
          </a:xfrm>
        </p:spPr>
      </p:pic>
    </p:spTree>
  </p:cSld>
  <p:clrMapOvr>
    <a:masterClrMapping/>
  </p:clrMapOvr>
  <p:transition advTm="61111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323528" y="1500174"/>
            <a:ext cx="8620447" cy="2504890"/>
          </a:xfrm>
        </p:spPr>
        <p:txBody>
          <a:bodyPr/>
          <a:lstStyle/>
          <a:p>
            <a:pPr algn="ctr"/>
            <a:r>
              <a:rPr lang="en-CA" i="1" dirty="0" smtClean="0">
                <a:solidFill>
                  <a:srgbClr val="CC6600"/>
                </a:solidFill>
              </a:rPr>
              <a:t>The Professional Leadership Coach </a:t>
            </a:r>
            <a:br>
              <a:rPr lang="en-CA" i="1" dirty="0" smtClean="0">
                <a:solidFill>
                  <a:srgbClr val="CC6600"/>
                </a:solidFill>
              </a:rPr>
            </a:br>
            <a:r>
              <a:rPr lang="en-CA" i="1" dirty="0" smtClean="0">
                <a:solidFill>
                  <a:srgbClr val="CC6600"/>
                </a:solidFill>
              </a:rPr>
              <a:t>Training Programme</a:t>
            </a:r>
            <a:r>
              <a:rPr lang="en-CA" b="0" dirty="0" smtClean="0">
                <a:solidFill>
                  <a:srgbClr val="CC6600"/>
                </a:solidFill>
              </a:rPr>
              <a:t/>
            </a:r>
            <a:br>
              <a:rPr lang="en-CA" b="0" dirty="0" smtClean="0">
                <a:solidFill>
                  <a:srgbClr val="CC6600"/>
                </a:solidFill>
              </a:rPr>
            </a:br>
            <a:r>
              <a:rPr lang="en-CA" b="0" dirty="0" smtClean="0">
                <a:solidFill>
                  <a:srgbClr val="CC6600"/>
                </a:solidFill>
              </a:rPr>
              <a:t>ICF Accredited Coach Training</a:t>
            </a:r>
            <a:r>
              <a:rPr lang="en-GB" b="0" dirty="0" smtClean="0">
                <a:solidFill>
                  <a:srgbClr val="CC6600"/>
                </a:solidFill>
              </a:rPr>
              <a:t/>
            </a:r>
            <a:br>
              <a:rPr lang="en-GB" b="0" dirty="0" smtClean="0">
                <a:solidFill>
                  <a:srgbClr val="CC6600"/>
                </a:solidFill>
              </a:rPr>
            </a:br>
            <a:r>
              <a:rPr lang="en-GB" b="0" dirty="0" smtClean="0">
                <a:solidFill>
                  <a:srgbClr val="CC6600"/>
                </a:solidFill>
              </a:rPr>
              <a:t>4 modules - 125 </a:t>
            </a:r>
            <a:r>
              <a:rPr lang="en-GB" b="0" dirty="0">
                <a:solidFill>
                  <a:srgbClr val="CC6600"/>
                </a:solidFill>
              </a:rPr>
              <a:t>hours</a:t>
            </a:r>
            <a:br>
              <a:rPr lang="en-GB" b="0" dirty="0">
                <a:solidFill>
                  <a:srgbClr val="CC6600"/>
                </a:solidFill>
              </a:rPr>
            </a:br>
            <a:endParaRPr lang="en-CA" b="0" dirty="0">
              <a:solidFill>
                <a:srgbClr val="CC6600"/>
              </a:solidFill>
            </a:endParaRPr>
          </a:p>
        </p:txBody>
      </p:sp>
      <p:pic>
        <p:nvPicPr>
          <p:cNvPr id="7" name="Picture 6" descr="actp_c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4357960"/>
            <a:ext cx="4105656" cy="2300015"/>
          </a:xfrm>
          <a:prstGeom prst="rect">
            <a:avLst/>
          </a:prstGeom>
        </p:spPr>
      </p:pic>
    </p:spTree>
  </p:cSld>
  <p:clrMapOvr>
    <a:masterClrMapping/>
  </p:clrMapOvr>
  <p:transition advTm="18211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596" y="2643182"/>
            <a:ext cx="8443913" cy="2143140"/>
          </a:xfrm>
        </p:spPr>
        <p:txBody>
          <a:bodyPr>
            <a:normAutofit fontScale="90000"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en-US" sz="4600" b="0" dirty="0" smtClean="0">
                <a:latin typeface="+mn-lt"/>
              </a:rPr>
              <a:t>www.thefortongroup.com</a:t>
            </a:r>
            <a:br>
              <a:rPr lang="en-US" sz="4600" b="0" dirty="0" smtClean="0">
                <a:latin typeface="+mn-lt"/>
              </a:rPr>
            </a:br>
            <a:r>
              <a:rPr lang="en-US" sz="4600" b="0" dirty="0" smtClean="0">
                <a:latin typeface="+mn-lt"/>
              </a:rPr>
              <a:t>info@thefortongroup.com</a:t>
            </a:r>
            <a:br>
              <a:rPr lang="en-US" sz="4600" b="0" dirty="0" smtClean="0">
                <a:latin typeface="+mn-lt"/>
              </a:rPr>
            </a:br>
            <a:r>
              <a:rPr lang="en-US" sz="4600" b="0" dirty="0" smtClean="0">
                <a:latin typeface="+mn-lt"/>
              </a:rPr>
              <a:t>+44(0) 845 077 2980 #1</a:t>
            </a:r>
            <a:endParaRPr lang="en-US" b="0" dirty="0" smtClean="0">
              <a:latin typeface="+mn-lt"/>
            </a:endParaRPr>
          </a:p>
        </p:txBody>
      </p:sp>
      <p:sp>
        <p:nvSpPr>
          <p:cNvPr id="3" name="Footer Placeholder 3"/>
          <p:cNvSpPr txBox="1">
            <a:spLocks/>
          </p:cNvSpPr>
          <p:nvPr/>
        </p:nvSpPr>
        <p:spPr>
          <a:xfrm>
            <a:off x="5857884" y="6429396"/>
            <a:ext cx="3286116" cy="42860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©2009 The Forton Group Limited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~PP226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3661"/>
  <p:timing>
    <p:tnLst>
      <p:par>
        <p:cTn id="1" dur="indefinite" restart="never" nodeType="tmRoot">
          <p:childTnLst>
            <p:audio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2357422" y="0"/>
            <a:ext cx="678657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2800" kern="12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The purpose of </a:t>
            </a:r>
            <a:r>
              <a:rPr lang="en-GB" sz="2800" kern="1200" dirty="0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leadership coaching in organisations</a:t>
            </a:r>
            <a:endParaRPr lang="en-GB" sz="2800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123" name="Oval 3"/>
          <p:cNvSpPr>
            <a:spLocks noChangeArrowheads="1"/>
          </p:cNvSpPr>
          <p:nvPr/>
        </p:nvSpPr>
        <p:spPr bwMode="auto">
          <a:xfrm>
            <a:off x="6695337" y="3355514"/>
            <a:ext cx="2143140" cy="187545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000" b="1" dirty="0" smtClean="0">
                <a:solidFill>
                  <a:schemeClr val="bg1"/>
                </a:solidFill>
              </a:rPr>
              <a:t>Deliver</a:t>
            </a:r>
            <a:endParaRPr lang="en-GB" sz="2000" b="1" kern="1200" dirty="0">
              <a:solidFill>
                <a:schemeClr val="bg1"/>
              </a:solidFill>
              <a:ea typeface="+mn-ea"/>
              <a:cs typeface="+mn-cs"/>
            </a:endParaRPr>
          </a:p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000" b="1" kern="1200" dirty="0" smtClean="0">
                <a:solidFill>
                  <a:schemeClr val="bg1"/>
                </a:solidFill>
                <a:ea typeface="+mn-ea"/>
                <a:cs typeface="+mn-cs"/>
              </a:rPr>
              <a:t>Transformation &amp; </a:t>
            </a:r>
          </a:p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000" b="1" dirty="0" smtClean="0">
                <a:solidFill>
                  <a:schemeClr val="bg1"/>
                </a:solidFill>
              </a:rPr>
              <a:t>Change</a:t>
            </a:r>
            <a:endParaRPr lang="en-GB" sz="2000" b="1" kern="1200" dirty="0">
              <a:solidFill>
                <a:schemeClr val="bg1"/>
              </a:solidFill>
              <a:ea typeface="+mn-ea"/>
              <a:cs typeface="+mn-cs"/>
            </a:endParaRPr>
          </a:p>
        </p:txBody>
      </p:sp>
      <p:sp>
        <p:nvSpPr>
          <p:cNvPr id="416772" name="Oval 4"/>
          <p:cNvSpPr>
            <a:spLocks noChangeArrowheads="1"/>
          </p:cNvSpPr>
          <p:nvPr/>
        </p:nvSpPr>
        <p:spPr bwMode="auto">
          <a:xfrm>
            <a:off x="6637542" y="973724"/>
            <a:ext cx="2143140" cy="2071702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rtl="0" eaLnBrk="0" hangingPunct="0">
              <a:defRPr/>
            </a:pPr>
            <a:r>
              <a:rPr lang="en-GB" sz="2000" b="1" kern="1200" dirty="0" smtClean="0">
                <a:solidFill>
                  <a:srgbClr val="FFFF00"/>
                </a:solidFill>
                <a:ea typeface="+mn-ea"/>
                <a:cs typeface="+mn-cs"/>
              </a:rPr>
              <a:t>More effective</a:t>
            </a:r>
          </a:p>
          <a:p>
            <a:pPr algn="ctr" rtl="0" eaLnBrk="0" hangingPunct="0">
              <a:defRPr/>
            </a:pPr>
            <a:r>
              <a:rPr lang="en-GB" sz="2000" b="1" dirty="0" smtClean="0">
                <a:solidFill>
                  <a:srgbClr val="FFFF00"/>
                </a:solidFill>
              </a:rPr>
              <a:t>c</a:t>
            </a:r>
            <a:r>
              <a:rPr lang="en-GB" sz="2000" b="1" kern="1200" dirty="0" smtClean="0">
                <a:solidFill>
                  <a:srgbClr val="FFFF00"/>
                </a:solidFill>
                <a:ea typeface="+mn-ea"/>
                <a:cs typeface="+mn-cs"/>
              </a:rPr>
              <a:t>omm</a:t>
            </a:r>
            <a:r>
              <a:rPr lang="en-GB" sz="2000" b="1" dirty="0" smtClean="0">
                <a:solidFill>
                  <a:srgbClr val="FFFF00"/>
                </a:solidFill>
              </a:rPr>
              <a:t>unications</a:t>
            </a:r>
            <a:endParaRPr lang="en-GB" sz="1400" kern="1200" dirty="0">
              <a:solidFill>
                <a:srgbClr val="FFFF00"/>
              </a:solidFill>
              <a:ea typeface="+mn-ea"/>
              <a:cs typeface="+mn-cs"/>
            </a:endParaRPr>
          </a:p>
        </p:txBody>
      </p:sp>
      <p:sp>
        <p:nvSpPr>
          <p:cNvPr id="416774" name="Oval 6"/>
          <p:cNvSpPr>
            <a:spLocks noChangeArrowheads="1"/>
          </p:cNvSpPr>
          <p:nvPr/>
        </p:nvSpPr>
        <p:spPr bwMode="auto">
          <a:xfrm>
            <a:off x="89904" y="1868961"/>
            <a:ext cx="1928826" cy="196216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rtl="0" eaLnBrk="0" hangingPunct="0">
              <a:defRPr/>
            </a:pPr>
            <a:r>
              <a:rPr lang="en-GB" sz="2000" b="1" kern="1200" dirty="0" smtClean="0">
                <a:solidFill>
                  <a:srgbClr val="FFFF00"/>
                </a:solidFill>
                <a:ea typeface="+mn-ea"/>
                <a:cs typeface="+mn-cs"/>
              </a:rPr>
              <a:t>Develop</a:t>
            </a:r>
          </a:p>
          <a:p>
            <a:pPr algn="ctr" rtl="0" eaLnBrk="0" hangingPunct="0">
              <a:defRPr/>
            </a:pPr>
            <a:r>
              <a:rPr lang="en-GB" sz="2000" b="1" kern="1200" dirty="0" smtClean="0">
                <a:solidFill>
                  <a:srgbClr val="FFFF00"/>
                </a:solidFill>
                <a:ea typeface="+mn-ea"/>
                <a:cs typeface="+mn-cs"/>
              </a:rPr>
              <a:t>coach-like </a:t>
            </a:r>
          </a:p>
          <a:p>
            <a:pPr algn="ctr" rtl="0" eaLnBrk="0" hangingPunct="0">
              <a:defRPr/>
            </a:pPr>
            <a:r>
              <a:rPr lang="en-GB" sz="2000" b="1" kern="1200" dirty="0" smtClean="0">
                <a:solidFill>
                  <a:srgbClr val="FFFF00"/>
                </a:solidFill>
                <a:ea typeface="+mn-ea"/>
                <a:cs typeface="+mn-cs"/>
              </a:rPr>
              <a:t>leaders</a:t>
            </a:r>
            <a:endParaRPr lang="en-GB" sz="2000" b="1" kern="1200" dirty="0">
              <a:solidFill>
                <a:srgbClr val="FFFF00"/>
              </a:solidFill>
              <a:ea typeface="+mn-ea"/>
              <a:cs typeface="+mn-cs"/>
            </a:endParaRPr>
          </a:p>
        </p:txBody>
      </p:sp>
      <p:sp>
        <p:nvSpPr>
          <p:cNvPr id="416776" name="Oval 8"/>
          <p:cNvSpPr>
            <a:spLocks noChangeArrowheads="1"/>
          </p:cNvSpPr>
          <p:nvPr/>
        </p:nvSpPr>
        <p:spPr bwMode="auto">
          <a:xfrm>
            <a:off x="2181653" y="77807"/>
            <a:ext cx="1785950" cy="17526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rtl="0" eaLnBrk="0" hangingPunct="0">
              <a:defRPr/>
            </a:pPr>
            <a:r>
              <a:rPr lang="en-GB" sz="2000" b="1" dirty="0" smtClean="0">
                <a:solidFill>
                  <a:schemeClr val="bg1"/>
                </a:solidFill>
              </a:rPr>
              <a:t>Support</a:t>
            </a:r>
          </a:p>
          <a:p>
            <a:pPr algn="ctr" rtl="0" eaLnBrk="0" hangingPunct="0">
              <a:defRPr/>
            </a:pPr>
            <a:r>
              <a:rPr lang="en-GB" sz="2000" b="1" dirty="0" smtClean="0">
                <a:solidFill>
                  <a:schemeClr val="bg1"/>
                </a:solidFill>
              </a:rPr>
              <a:t>t</a:t>
            </a:r>
            <a:r>
              <a:rPr lang="en-GB" sz="2000" b="1" kern="1200" dirty="0" smtClean="0">
                <a:solidFill>
                  <a:schemeClr val="bg1"/>
                </a:solidFill>
                <a:ea typeface="+mn-ea"/>
                <a:cs typeface="+mn-cs"/>
              </a:rPr>
              <a:t>alented</a:t>
            </a:r>
          </a:p>
          <a:p>
            <a:pPr algn="ctr" rtl="0" eaLnBrk="0" hangingPunct="0">
              <a:defRPr/>
            </a:pPr>
            <a:r>
              <a:rPr lang="en-GB" sz="2000" b="1" dirty="0" smtClean="0">
                <a:solidFill>
                  <a:schemeClr val="bg1"/>
                </a:solidFill>
              </a:rPr>
              <a:t>people</a:t>
            </a:r>
            <a:r>
              <a:rPr lang="en-GB" sz="2000" b="1" kern="1200" dirty="0" smtClean="0">
                <a:solidFill>
                  <a:schemeClr val="bg1"/>
                </a:solidFill>
                <a:ea typeface="+mn-ea"/>
                <a:cs typeface="+mn-cs"/>
              </a:rPr>
              <a:t> </a:t>
            </a:r>
            <a:endParaRPr lang="en-GB" sz="2000" b="1" kern="1200" dirty="0">
              <a:solidFill>
                <a:schemeClr val="bg1"/>
              </a:solidFill>
              <a:ea typeface="+mn-ea"/>
              <a:cs typeface="+mn-cs"/>
            </a:endParaRPr>
          </a:p>
          <a:p>
            <a:pPr algn="ctr" rtl="0" eaLnBrk="0" hangingPunct="0">
              <a:defRPr/>
            </a:pPr>
            <a:endParaRPr lang="en-GB" sz="1600" kern="1200" dirty="0">
              <a:solidFill>
                <a:srgbClr val="FFFF00"/>
              </a:solidFill>
              <a:ea typeface="+mn-ea"/>
              <a:cs typeface="+mn-cs"/>
            </a:endParaRPr>
          </a:p>
        </p:txBody>
      </p:sp>
      <p:sp>
        <p:nvSpPr>
          <p:cNvPr id="5129" name="AutoShape 10"/>
          <p:cNvSpPr>
            <a:spLocks noChangeArrowheads="1"/>
          </p:cNvSpPr>
          <p:nvPr/>
        </p:nvSpPr>
        <p:spPr bwMode="auto">
          <a:xfrm>
            <a:off x="1907160" y="1286700"/>
            <a:ext cx="5238955" cy="3672407"/>
          </a:xfrm>
          <a:prstGeom prst="sun">
            <a:avLst>
              <a:gd name="adj" fmla="val 25000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CA" sz="2400" kern="1200" dirty="0">
              <a:solidFill>
                <a:srgbClr val="CC6600"/>
              </a:solidFill>
              <a:latin typeface="Times New Roman" pitchFamily="115" charset="0"/>
              <a:ea typeface="+mn-ea"/>
              <a:cs typeface="+mn-cs"/>
            </a:endParaRPr>
          </a:p>
        </p:txBody>
      </p:sp>
      <p:sp>
        <p:nvSpPr>
          <p:cNvPr id="5130" name="Text Box 11"/>
          <p:cNvSpPr txBox="1">
            <a:spLocks noChangeArrowheads="1"/>
          </p:cNvSpPr>
          <p:nvPr/>
        </p:nvSpPr>
        <p:spPr bwMode="auto">
          <a:xfrm>
            <a:off x="3226795" y="2556364"/>
            <a:ext cx="253765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 dirty="0" smtClean="0">
                <a:ln w="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Leadership Coaching &amp; the </a:t>
            </a:r>
            <a:r>
              <a:rPr lang="en-US" sz="2000" b="1" dirty="0" smtClean="0">
                <a:ln w="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‘Coach-Approach’</a:t>
            </a:r>
            <a:endParaRPr lang="en-US" sz="2000" b="1" kern="1200" dirty="0">
              <a:ln w="0"/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1" name="Oval 2"/>
          <p:cNvSpPr>
            <a:spLocks noChangeArrowheads="1"/>
          </p:cNvSpPr>
          <p:nvPr/>
        </p:nvSpPr>
        <p:spPr bwMode="auto">
          <a:xfrm>
            <a:off x="4606929" y="86769"/>
            <a:ext cx="1948872" cy="1824594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000" b="1" kern="1200" dirty="0" smtClean="0">
                <a:solidFill>
                  <a:schemeClr val="bg1"/>
                </a:solidFill>
                <a:ea typeface="+mn-ea"/>
                <a:cs typeface="+mn-cs"/>
              </a:rPr>
              <a:t>Improve the </a:t>
            </a:r>
          </a:p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000" b="1" dirty="0" smtClean="0">
                <a:solidFill>
                  <a:schemeClr val="bg1"/>
                </a:solidFill>
              </a:rPr>
              <a:t>culture</a:t>
            </a:r>
            <a:endParaRPr lang="en-GB" sz="1400" kern="1200" dirty="0">
              <a:solidFill>
                <a:schemeClr val="bg1"/>
              </a:solidFill>
            </a:endParaRPr>
          </a:p>
        </p:txBody>
      </p:sp>
      <p:sp>
        <p:nvSpPr>
          <p:cNvPr id="12" name="Oval 2"/>
          <p:cNvSpPr>
            <a:spLocks noChangeArrowheads="1"/>
          </p:cNvSpPr>
          <p:nvPr/>
        </p:nvSpPr>
        <p:spPr bwMode="auto">
          <a:xfrm>
            <a:off x="5813705" y="5029105"/>
            <a:ext cx="1647673" cy="1660463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000" b="1" kern="1200" dirty="0" smtClean="0">
                <a:solidFill>
                  <a:srgbClr val="FFFF00"/>
                </a:solidFill>
                <a:ea typeface="+mn-ea"/>
                <a:cs typeface="+mn-cs"/>
              </a:rPr>
              <a:t>Unlock </a:t>
            </a:r>
          </a:p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000" b="1" dirty="0" smtClean="0">
                <a:solidFill>
                  <a:srgbClr val="FFFF00"/>
                </a:solidFill>
              </a:rPr>
              <a:t>value</a:t>
            </a:r>
            <a:endParaRPr lang="en-GB" sz="1400" kern="1200" dirty="0">
              <a:solidFill>
                <a:srgbClr val="FFFF00"/>
              </a:solidFill>
              <a:ea typeface="+mn-ea"/>
              <a:cs typeface="+mn-cs"/>
            </a:endParaRPr>
          </a:p>
        </p:txBody>
      </p:sp>
      <p:sp>
        <p:nvSpPr>
          <p:cNvPr id="13" name="Oval 2"/>
          <p:cNvSpPr>
            <a:spLocks noChangeArrowheads="1"/>
          </p:cNvSpPr>
          <p:nvPr/>
        </p:nvSpPr>
        <p:spPr bwMode="auto">
          <a:xfrm>
            <a:off x="520020" y="4415399"/>
            <a:ext cx="1837402" cy="1791614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000" b="1" kern="1200" dirty="0" smtClean="0">
                <a:solidFill>
                  <a:schemeClr val="bg1"/>
                </a:solidFill>
                <a:ea typeface="+mn-ea"/>
                <a:cs typeface="+mn-cs"/>
              </a:rPr>
              <a:t>Provide </a:t>
            </a:r>
          </a:p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000" b="1" kern="1200" dirty="0" smtClean="0">
                <a:solidFill>
                  <a:schemeClr val="bg1"/>
                </a:solidFill>
                <a:ea typeface="+mn-ea"/>
                <a:cs typeface="+mn-cs"/>
              </a:rPr>
              <a:t>skills </a:t>
            </a:r>
          </a:p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000" b="1" kern="1200" dirty="0" smtClean="0">
                <a:solidFill>
                  <a:schemeClr val="bg1"/>
                </a:solidFill>
                <a:ea typeface="+mn-ea"/>
                <a:cs typeface="+mn-cs"/>
              </a:rPr>
              <a:t>toolkit</a:t>
            </a:r>
            <a:endParaRPr lang="en-GB" sz="1400" kern="1200" dirty="0">
              <a:solidFill>
                <a:schemeClr val="bg1"/>
              </a:solidFill>
              <a:ea typeface="+mn-ea"/>
              <a:cs typeface="+mn-cs"/>
            </a:endParaRPr>
          </a:p>
        </p:txBody>
      </p:sp>
      <p:pic>
        <p:nvPicPr>
          <p:cNvPr id="16" name="~PP1840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  <p:sp>
        <p:nvSpPr>
          <p:cNvPr id="15" name="Oval 2"/>
          <p:cNvSpPr>
            <a:spLocks noChangeArrowheads="1"/>
          </p:cNvSpPr>
          <p:nvPr/>
        </p:nvSpPr>
        <p:spPr bwMode="auto">
          <a:xfrm>
            <a:off x="2786822" y="4958183"/>
            <a:ext cx="2794543" cy="1824594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000" b="1" kern="1200" dirty="0" smtClean="0">
                <a:solidFill>
                  <a:schemeClr val="bg1"/>
                </a:solidFill>
                <a:ea typeface="+mn-ea"/>
                <a:cs typeface="+mn-cs"/>
              </a:rPr>
              <a:t>Improves personal </a:t>
            </a:r>
          </a:p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000" b="1" dirty="0" smtClean="0">
                <a:solidFill>
                  <a:schemeClr val="bg1"/>
                </a:solidFill>
              </a:rPr>
              <a:t>Learning &amp; </a:t>
            </a:r>
          </a:p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000" b="1" dirty="0" smtClean="0">
                <a:solidFill>
                  <a:schemeClr val="bg1"/>
                </a:solidFill>
              </a:rPr>
              <a:t>Innovation</a:t>
            </a:r>
            <a:r>
              <a:rPr lang="en-GB" sz="2000" b="1" kern="1200" dirty="0" smtClean="0">
                <a:solidFill>
                  <a:schemeClr val="bg1"/>
                </a:solidFill>
                <a:ea typeface="+mn-ea"/>
                <a:cs typeface="+mn-cs"/>
              </a:rPr>
              <a:t> </a:t>
            </a:r>
            <a:endParaRPr lang="en-GB" sz="1400" kern="12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42200"/>
  <p:timing>
    <p:tnLst>
      <p:par>
        <p:cTn id="1" dur="indefinite" restart="never" nodeType="tmRoot">
          <p:childTnLst>
            <p:audio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71604" y="214290"/>
            <a:ext cx="7572396" cy="665185"/>
          </a:xfrm>
        </p:spPr>
        <p:txBody>
          <a:bodyPr/>
          <a:lstStyle/>
          <a:p>
            <a:pPr algn="ctr" eaLnBrk="1" hangingPunct="1"/>
            <a:r>
              <a:rPr lang="en-US" sz="2800" b="0" dirty="0" smtClean="0"/>
              <a:t>Our coaching definition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546882"/>
            <a:ext cx="8764463" cy="4824412"/>
          </a:xfrm>
        </p:spPr>
        <p:txBody>
          <a:bodyPr/>
          <a:lstStyle/>
          <a:p>
            <a:pPr marL="571500" indent="-571500" algn="ctr" eaLnBrk="1" hangingPunct="1">
              <a:buFontTx/>
              <a:buNone/>
            </a:pPr>
            <a:r>
              <a:rPr lang="en-GB" sz="4400" dirty="0"/>
              <a:t>“Coaching is …</a:t>
            </a:r>
          </a:p>
          <a:p>
            <a:pPr marL="571500" indent="-571500" algn="ctr" eaLnBrk="1" hangingPunct="1">
              <a:buFontTx/>
              <a:buNone/>
            </a:pPr>
            <a:r>
              <a:rPr lang="en-GB" sz="3600" dirty="0"/>
              <a:t>Supporting people to lead, succeed, &amp; achieve</a:t>
            </a:r>
          </a:p>
          <a:p>
            <a:pPr marL="571500" indent="-571500" algn="ctr" eaLnBrk="1" hangingPunct="1">
              <a:buFontTx/>
              <a:buNone/>
            </a:pPr>
            <a:r>
              <a:rPr lang="en-GB" sz="3600" dirty="0"/>
              <a:t>Without doing it for them,</a:t>
            </a:r>
          </a:p>
          <a:p>
            <a:pPr marL="571500" indent="-571500" algn="ctr" eaLnBrk="1" hangingPunct="1">
              <a:buFontTx/>
              <a:buNone/>
            </a:pPr>
            <a:r>
              <a:rPr lang="en-GB" sz="3600" dirty="0"/>
              <a:t>Or telling them how to do it.”</a:t>
            </a:r>
          </a:p>
        </p:txBody>
      </p:sp>
      <p:pic>
        <p:nvPicPr>
          <p:cNvPr id="10" name="~PP3886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814762"/>
            <a:ext cx="4572000" cy="3043237"/>
          </a:xfrm>
          <a:prstGeom prst="rect">
            <a:avLst/>
          </a:prstGeom>
        </p:spPr>
      </p:pic>
    </p:spTree>
  </p:cSld>
  <p:clrMapOvr>
    <a:masterClrMapping/>
  </p:clrMapOvr>
  <p:transition advTm="23301"/>
  <p:timing>
    <p:tnLst>
      <p:par>
        <p:cTn id="1" dur="indefinite" restart="never" nodeType="tmRoot">
          <p:childTnLst>
            <p:audio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7422" y="285728"/>
            <a:ext cx="6786578" cy="593747"/>
          </a:xfrm>
        </p:spPr>
        <p:txBody>
          <a:bodyPr/>
          <a:lstStyle/>
          <a:p>
            <a:pPr eaLnBrk="1" hangingPunct="1"/>
            <a:r>
              <a:rPr lang="en-US" sz="2800" b="0" dirty="0" smtClean="0">
                <a:solidFill>
                  <a:schemeClr val="bg1"/>
                </a:solidFill>
              </a:rPr>
              <a:t>The ‘who’, the ‘what’ &amp; the ‘how’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14282" y="1857364"/>
            <a:ext cx="4500593" cy="4308486"/>
          </a:xfrm>
        </p:spPr>
        <p:txBody>
          <a:bodyPr/>
          <a:lstStyle/>
          <a:p>
            <a:pPr algn="ctr">
              <a:buNone/>
            </a:pPr>
            <a:r>
              <a:rPr lang="en-GB" sz="3600" dirty="0" smtClean="0"/>
              <a:t>“Leadership is more than a position: it’s </a:t>
            </a:r>
            <a:r>
              <a:rPr lang="en-GB" sz="3600" i="1" dirty="0" smtClean="0"/>
              <a:t>who</a:t>
            </a:r>
            <a:r>
              <a:rPr lang="en-GB" sz="3600" dirty="0" smtClean="0"/>
              <a:t> we are, </a:t>
            </a:r>
            <a:r>
              <a:rPr lang="en-GB" sz="3600" i="1" dirty="0" smtClean="0"/>
              <a:t>what</a:t>
            </a:r>
            <a:r>
              <a:rPr lang="en-GB" sz="3600" dirty="0" smtClean="0"/>
              <a:t> we achieve and </a:t>
            </a:r>
            <a:r>
              <a:rPr lang="en-GB" sz="3600" i="1" dirty="0" smtClean="0"/>
              <a:t>how</a:t>
            </a:r>
            <a:r>
              <a:rPr lang="en-GB" sz="3600" dirty="0" smtClean="0"/>
              <a:t> we do it.” </a:t>
            </a:r>
          </a:p>
          <a:p>
            <a:pPr algn="ctr">
              <a:buNone/>
            </a:pPr>
            <a:endParaRPr lang="en-GB" sz="3200" dirty="0" smtClean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07735748"/>
              </p:ext>
            </p:extLst>
          </p:nvPr>
        </p:nvGraphicFramePr>
        <p:xfrm>
          <a:off x="4611688" y="1341438"/>
          <a:ext cx="3992562" cy="4824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0" name="~PP3036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0680"/>
  <p:timing>
    <p:tnLst>
      <p:par>
        <p:cTn id="1" dur="indefinite" restart="never" nodeType="tmRoot">
          <p:childTnLst>
            <p:audio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22" y="285728"/>
            <a:ext cx="6786578" cy="593747"/>
          </a:xfrm>
        </p:spPr>
        <p:txBody>
          <a:bodyPr/>
          <a:lstStyle/>
          <a:p>
            <a:pPr lvl="0">
              <a:buNone/>
            </a:pPr>
            <a:r>
              <a:rPr lang="en-US" sz="2800" b="0" dirty="0" smtClean="0">
                <a:solidFill>
                  <a:schemeClr val="bg1"/>
                </a:solidFill>
              </a:rPr>
              <a:t>The Forton Group leadership definition</a:t>
            </a:r>
            <a:endParaRPr lang="en-GB" sz="2800" b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 algn="ctr">
              <a:buNone/>
            </a:pPr>
            <a:r>
              <a:rPr lang="en-GB" sz="3600" dirty="0" smtClean="0"/>
              <a:t>“Leadership is about people being successful </a:t>
            </a:r>
          </a:p>
          <a:p>
            <a:pPr lvl="0" algn="ctr">
              <a:buNone/>
            </a:pPr>
            <a:r>
              <a:rPr lang="en-GB" sz="3600" i="1" dirty="0" smtClean="0"/>
              <a:t>and</a:t>
            </a:r>
            <a:r>
              <a:rPr lang="en-GB" sz="3600" dirty="0" smtClean="0"/>
              <a:t> </a:t>
            </a:r>
          </a:p>
          <a:p>
            <a:pPr lvl="0" algn="ctr">
              <a:buNone/>
            </a:pPr>
            <a:r>
              <a:rPr lang="en-GB" sz="3600" dirty="0" smtClean="0"/>
              <a:t>enabling success in others.”</a:t>
            </a:r>
          </a:p>
          <a:p>
            <a:endParaRPr lang="en-GB" dirty="0"/>
          </a:p>
        </p:txBody>
      </p:sp>
      <p:pic>
        <p:nvPicPr>
          <p:cNvPr id="6" name="Content Placeholder 5" descr="happy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rcRect r="1699" b="13787"/>
          <a:stretch>
            <a:fillRect/>
          </a:stretch>
        </p:blipFill>
        <p:spPr>
          <a:xfrm>
            <a:off x="4796158" y="1341438"/>
            <a:ext cx="3562056" cy="4159264"/>
          </a:xfrm>
        </p:spPr>
      </p:pic>
      <p:pic>
        <p:nvPicPr>
          <p:cNvPr id="7" name="~PP2327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1800"/>
  <p:timing>
    <p:tnLst>
      <p:par>
        <p:cTn id="1" dur="indefinite" restart="never" nodeType="tmRoot">
          <p:childTnLst>
            <p:audio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~PP2755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  <p:pic>
        <p:nvPicPr>
          <p:cNvPr id="11" name="Content Placeholder 5" descr="Inspirational Leadership Petals FINAL.t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1331925" y="476672"/>
            <a:ext cx="6408712" cy="5467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41340"/>
  <p:timing>
    <p:tnLst>
      <p:par>
        <p:cTn id="1" dur="indefinite" restart="never" nodeType="tmRoot">
          <p:childTnLst>
            <p:audio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1691679" y="365126"/>
            <a:ext cx="7252295" cy="1325563"/>
          </a:xfrm>
        </p:spPr>
        <p:txBody>
          <a:bodyPr>
            <a:normAutofit/>
          </a:bodyPr>
          <a:lstStyle/>
          <a:p>
            <a:r>
              <a:rPr lang="en-GB" sz="3200" b="0" dirty="0" smtClean="0">
                <a:latin typeface="Century Gothic" panose="020B0502020202020204" pitchFamily="34" charset="0"/>
              </a:rPr>
              <a:t>The Forton Group coaching model</a:t>
            </a:r>
          </a:p>
        </p:txBody>
      </p:sp>
      <p:pic>
        <p:nvPicPr>
          <p:cNvPr id="2560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1483718" y="1825625"/>
            <a:ext cx="6176563" cy="4351338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www.thefortongroup.com cthefortongroupltd 2010-2014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5984" y="5572140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Skills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571736" y="3286124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Steps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357686" y="2357430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Field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7143736" y="2428868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Principles</a:t>
            </a:r>
            <a:endParaRPr lang="en-GB" dirty="0"/>
          </a:p>
        </p:txBody>
      </p:sp>
      <p:pic>
        <p:nvPicPr>
          <p:cNvPr id="12" name="~PP497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44111"/>
  <p:timing>
    <p:tnLst>
      <p:par>
        <p:cTn id="1" dur="indefinite" restart="never" nodeType="tmRoot">
          <p:childTnLst>
            <p:audio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2428859" y="115888"/>
            <a:ext cx="6186503" cy="763587"/>
          </a:xfrm>
        </p:spPr>
        <p:txBody>
          <a:bodyPr/>
          <a:lstStyle/>
          <a:p>
            <a:r>
              <a:rPr lang="en-GB" b="0" dirty="0" smtClean="0"/>
              <a:t>Element 1: the skills</a:t>
            </a:r>
          </a:p>
        </p:txBody>
      </p:sp>
      <p:pic>
        <p:nvPicPr>
          <p:cNvPr id="15363" name="Content Placeholder 3" descr="Leadership Coaching Model skills.pn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49938" y="1000108"/>
            <a:ext cx="8686483" cy="5143536"/>
          </a:xfrm>
        </p:spPr>
      </p:pic>
      <p:pic>
        <p:nvPicPr>
          <p:cNvPr id="5" name="~PP3356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9301"/>
  <p:timing>
    <p:tnLst>
      <p:par>
        <p:cTn id="1" dur="indefinite" restart="never" nodeType="tmRoot">
          <p:childTnLst>
            <p:audio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2357421" y="115888"/>
            <a:ext cx="6257941" cy="763587"/>
          </a:xfrm>
        </p:spPr>
        <p:txBody>
          <a:bodyPr/>
          <a:lstStyle/>
          <a:p>
            <a:r>
              <a:rPr lang="en-GB" b="0" dirty="0" smtClean="0"/>
              <a:t>Element 2: the steps</a:t>
            </a:r>
          </a:p>
        </p:txBody>
      </p:sp>
      <p:pic>
        <p:nvPicPr>
          <p:cNvPr id="9219" name="Content Placeholder 3" descr="Leadership Coaching Model Steps.pn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2386259" y="1285860"/>
            <a:ext cx="6757741" cy="5572140"/>
          </a:xfrm>
        </p:spPr>
      </p:pic>
      <p:pic>
        <p:nvPicPr>
          <p:cNvPr id="7" name="~PP660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82460"/>
  <p:timing>
    <p:tnLst>
      <p:par>
        <p:cTn id="1" dur="indefinite" restart="never" nodeType="tmRoot">
          <p:childTnLst>
            <p:audio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7.5|15.7|9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|2.5|2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2|3.8|4.3|4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">
  <a:themeElements>
    <a:clrScheme name="Defaul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9525" cap="flat" cmpd="sng" algn="ctr">
          <a:solidFill>
            <a:srgbClr val="CC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11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9525" cap="flat" cmpd="sng" algn="ctr">
          <a:solidFill>
            <a:srgbClr val="CC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115" charset="0"/>
          </a:defRPr>
        </a:defPPr>
      </a:lst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">
  <a:themeElements>
    <a:clrScheme name="Defaul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9525" cap="flat" cmpd="sng" algn="ctr">
          <a:solidFill>
            <a:srgbClr val="CC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11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9525" cap="flat" cmpd="sng" algn="ctr">
          <a:solidFill>
            <a:srgbClr val="CC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115" charset="0"/>
          </a:defRPr>
        </a:defPPr>
      </a:lst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">
  <a:themeElements>
    <a:clrScheme name="Defaul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9525" cap="flat" cmpd="sng" algn="ctr">
          <a:solidFill>
            <a:srgbClr val="CC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11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9525" cap="flat" cmpd="sng" algn="ctr">
          <a:solidFill>
            <a:srgbClr val="CC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115" charset="0"/>
          </a:defRPr>
        </a:defPPr>
      </a:lst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9_Default">
  <a:themeElements>
    <a:clrScheme name="Defaul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9525" cap="flat" cmpd="sng" algn="ctr">
          <a:solidFill>
            <a:srgbClr val="CC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11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9525" cap="flat" cmpd="sng" algn="ctr">
          <a:solidFill>
            <a:srgbClr val="CC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115" charset="0"/>
          </a:defRPr>
        </a:defPPr>
      </a:lst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4_Default">
  <a:themeElements>
    <a:clrScheme name="Defaul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9525" cap="flat" cmpd="sng" algn="ctr">
          <a:solidFill>
            <a:srgbClr val="CC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11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9525" cap="flat" cmpd="sng" algn="ctr">
          <a:solidFill>
            <a:srgbClr val="CC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115" charset="0"/>
          </a:defRPr>
        </a:defPPr>
      </a:lst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0_Default">
  <a:themeElements>
    <a:clrScheme name="Defaul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9525" cap="flat" cmpd="sng" algn="ctr">
          <a:solidFill>
            <a:srgbClr val="CC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11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9525" cap="flat" cmpd="sng" algn="ctr">
          <a:solidFill>
            <a:srgbClr val="CC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115" charset="0"/>
          </a:defRPr>
        </a:defPPr>
      </a:lst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1_Default">
  <a:themeElements>
    <a:clrScheme name="Defaul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9525" cap="flat" cmpd="sng" algn="ctr">
          <a:solidFill>
            <a:srgbClr val="CC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11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9525" cap="flat" cmpd="sng" algn="ctr">
          <a:solidFill>
            <a:srgbClr val="CC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115" charset="0"/>
          </a:defRPr>
        </a:defPPr>
      </a:lst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4596</TotalTime>
  <Words>1334</Words>
  <Application>Microsoft Office PowerPoint</Application>
  <PresentationFormat>On-screen Show (4:3)</PresentationFormat>
  <Paragraphs>206</Paragraphs>
  <Slides>14</Slides>
  <Notes>14</Notes>
  <HiddenSlides>0</HiddenSlides>
  <MMClips>10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14</vt:i4>
      </vt:variant>
    </vt:vector>
  </HeadingPairs>
  <TitlesOfParts>
    <vt:vector size="29" baseType="lpstr">
      <vt:lpstr>ＭＳ Ｐゴシック</vt:lpstr>
      <vt:lpstr>Arial</vt:lpstr>
      <vt:lpstr>Calibri</vt:lpstr>
      <vt:lpstr>Calibri Light</vt:lpstr>
      <vt:lpstr>Century Gothic</vt:lpstr>
      <vt:lpstr>Times New Roman</vt:lpstr>
      <vt:lpstr>Office Theme</vt:lpstr>
      <vt:lpstr>Default</vt:lpstr>
      <vt:lpstr>1_Default</vt:lpstr>
      <vt:lpstr>3_Default</vt:lpstr>
      <vt:lpstr>9_Default</vt:lpstr>
      <vt:lpstr>14_Default</vt:lpstr>
      <vt:lpstr>20_Default</vt:lpstr>
      <vt:lpstr>21_Default</vt:lpstr>
      <vt:lpstr>1_Office Theme</vt:lpstr>
      <vt:lpstr>The Professional Leadership Coaching Model</vt:lpstr>
      <vt:lpstr>PowerPoint Presentation</vt:lpstr>
      <vt:lpstr>Our coaching definition</vt:lpstr>
      <vt:lpstr>The ‘who’, the ‘what’ &amp; the ‘how’</vt:lpstr>
      <vt:lpstr>The Forton Group leadership definition</vt:lpstr>
      <vt:lpstr>PowerPoint Presentation</vt:lpstr>
      <vt:lpstr>The Forton Group coaching model</vt:lpstr>
      <vt:lpstr>Element 1: the skills</vt:lpstr>
      <vt:lpstr>Element 2: the steps</vt:lpstr>
      <vt:lpstr>Element 3: the field</vt:lpstr>
      <vt:lpstr>Resources: PIES</vt:lpstr>
      <vt:lpstr>Element 4: the principles </vt:lpstr>
      <vt:lpstr>The Professional Leadership Coach  Training Programme ICF Accredited Coach Training 4 modules - 125 hours </vt:lpstr>
      <vt:lpstr>www.thefortongroup.com info@thefortongroup.com +44(0) 845 077 2980 #1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Coaching for Leadership</dc:title>
  <dc:creator>Cyndi</dc:creator>
  <cp:lastModifiedBy>helen caton hughes</cp:lastModifiedBy>
  <cp:revision>41</cp:revision>
  <dcterms:created xsi:type="dcterms:W3CDTF">2009-08-10T11:20:56Z</dcterms:created>
  <dcterms:modified xsi:type="dcterms:W3CDTF">2014-01-03T11:53:27Z</dcterms:modified>
</cp:coreProperties>
</file>